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812" r:id="rId2"/>
    <p:sldMasterId id="2147483837" r:id="rId3"/>
  </p:sldMasterIdLst>
  <p:notesMasterIdLst>
    <p:notesMasterId r:id="rId116"/>
  </p:notesMasterIdLst>
  <p:handoutMasterIdLst>
    <p:handoutMasterId r:id="rId117"/>
  </p:handoutMasterIdLst>
  <p:sldIdLst>
    <p:sldId id="1177" r:id="rId4"/>
    <p:sldId id="972" r:id="rId5"/>
    <p:sldId id="396" r:id="rId6"/>
    <p:sldId id="772" r:id="rId7"/>
    <p:sldId id="1124" r:id="rId8"/>
    <p:sldId id="1142" r:id="rId9"/>
    <p:sldId id="1143" r:id="rId10"/>
    <p:sldId id="1144" r:id="rId11"/>
    <p:sldId id="1145" r:id="rId12"/>
    <p:sldId id="1146" r:id="rId13"/>
    <p:sldId id="1175" r:id="rId14"/>
    <p:sldId id="1147" r:id="rId15"/>
    <p:sldId id="1141" r:id="rId16"/>
    <p:sldId id="1173" r:id="rId17"/>
    <p:sldId id="1174" r:id="rId18"/>
    <p:sldId id="1148" r:id="rId19"/>
    <p:sldId id="1138" r:id="rId20"/>
    <p:sldId id="1137" r:id="rId21"/>
    <p:sldId id="1139" r:id="rId22"/>
    <p:sldId id="1140" r:id="rId23"/>
    <p:sldId id="1168" r:id="rId24"/>
    <p:sldId id="1149" r:id="rId25"/>
    <p:sldId id="263" r:id="rId26"/>
    <p:sldId id="266" r:id="rId27"/>
    <p:sldId id="270" r:id="rId28"/>
    <p:sldId id="1154" r:id="rId29"/>
    <p:sldId id="306" r:id="rId30"/>
    <p:sldId id="318" r:id="rId31"/>
    <p:sldId id="325" r:id="rId32"/>
    <p:sldId id="326" r:id="rId33"/>
    <p:sldId id="327" r:id="rId34"/>
    <p:sldId id="328" r:id="rId35"/>
    <p:sldId id="320" r:id="rId36"/>
    <p:sldId id="321" r:id="rId37"/>
    <p:sldId id="322" r:id="rId38"/>
    <p:sldId id="323" r:id="rId39"/>
    <p:sldId id="317" r:id="rId40"/>
    <p:sldId id="315" r:id="rId41"/>
    <p:sldId id="329" r:id="rId42"/>
    <p:sldId id="330" r:id="rId43"/>
    <p:sldId id="331" r:id="rId44"/>
    <p:sldId id="332" r:id="rId45"/>
    <p:sldId id="333" r:id="rId46"/>
    <p:sldId id="307" r:id="rId47"/>
    <p:sldId id="1155" r:id="rId48"/>
    <p:sldId id="335" r:id="rId49"/>
    <p:sldId id="1156" r:id="rId50"/>
    <p:sldId id="336" r:id="rId51"/>
    <p:sldId id="1157" r:id="rId52"/>
    <p:sldId id="337" r:id="rId53"/>
    <p:sldId id="1158" r:id="rId54"/>
    <p:sldId id="338" r:id="rId55"/>
    <p:sldId id="334" r:id="rId56"/>
    <p:sldId id="1159" r:id="rId57"/>
    <p:sldId id="1160" r:id="rId58"/>
    <p:sldId id="339" r:id="rId59"/>
    <p:sldId id="1161" r:id="rId60"/>
    <p:sldId id="340" r:id="rId61"/>
    <p:sldId id="341" r:id="rId62"/>
    <p:sldId id="1162" r:id="rId63"/>
    <p:sldId id="342" r:id="rId64"/>
    <p:sldId id="305" r:id="rId65"/>
    <p:sldId id="1163" r:id="rId66"/>
    <p:sldId id="1164" r:id="rId67"/>
    <p:sldId id="285" r:id="rId68"/>
    <p:sldId id="1165" r:id="rId69"/>
    <p:sldId id="343" r:id="rId70"/>
    <p:sldId id="308" r:id="rId71"/>
    <p:sldId id="1166" r:id="rId72"/>
    <p:sldId id="1171" r:id="rId73"/>
    <p:sldId id="1167" r:id="rId74"/>
    <p:sldId id="1169" r:id="rId75"/>
    <p:sldId id="1170" r:id="rId76"/>
    <p:sldId id="298" r:id="rId77"/>
    <p:sldId id="1172" r:id="rId78"/>
    <p:sldId id="1150" r:id="rId79"/>
    <p:sldId id="275" r:id="rId80"/>
    <p:sldId id="272" r:id="rId81"/>
    <p:sldId id="273" r:id="rId82"/>
    <p:sldId id="274" r:id="rId83"/>
    <p:sldId id="279" r:id="rId84"/>
    <p:sldId id="295" r:id="rId85"/>
    <p:sldId id="804" r:id="rId86"/>
    <p:sldId id="296" r:id="rId87"/>
    <p:sldId id="297" r:id="rId88"/>
    <p:sldId id="294" r:id="rId89"/>
    <p:sldId id="1151" r:id="rId90"/>
    <p:sldId id="299" r:id="rId91"/>
    <p:sldId id="300" r:id="rId92"/>
    <p:sldId id="301" r:id="rId93"/>
    <p:sldId id="302" r:id="rId94"/>
    <p:sldId id="303" r:id="rId95"/>
    <p:sldId id="304" r:id="rId96"/>
    <p:sldId id="1152" r:id="rId97"/>
    <p:sldId id="277" r:id="rId98"/>
    <p:sldId id="290" r:id="rId99"/>
    <p:sldId id="271" r:id="rId100"/>
    <p:sldId id="291" r:id="rId101"/>
    <p:sldId id="278" r:id="rId102"/>
    <p:sldId id="292" r:id="rId103"/>
    <p:sldId id="293" r:id="rId104"/>
    <p:sldId id="1153" r:id="rId105"/>
    <p:sldId id="281" r:id="rId106"/>
    <p:sldId id="282" r:id="rId107"/>
    <p:sldId id="283" r:id="rId108"/>
    <p:sldId id="284" r:id="rId109"/>
    <p:sldId id="286" r:id="rId110"/>
    <p:sldId id="287" r:id="rId111"/>
    <p:sldId id="288" r:id="rId112"/>
    <p:sldId id="289" r:id="rId113"/>
    <p:sldId id="1176" r:id="rId114"/>
    <p:sldId id="693" r:id="rId115"/>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i="1" kern="1200">
        <a:solidFill>
          <a:schemeClr val="tx1"/>
        </a:solidFill>
        <a:latin typeface="Square721 BT" pitchFamily="34" charset="0"/>
        <a:ea typeface="+mn-ea"/>
        <a:cs typeface="+mn-cs"/>
      </a:defRPr>
    </a:lvl1pPr>
    <a:lvl2pPr marL="457200" algn="l" rtl="0" eaLnBrk="0" fontAlgn="base" hangingPunct="0">
      <a:spcBef>
        <a:spcPct val="0"/>
      </a:spcBef>
      <a:spcAft>
        <a:spcPct val="0"/>
      </a:spcAft>
      <a:defRPr b="1" i="1" kern="1200">
        <a:solidFill>
          <a:schemeClr val="tx1"/>
        </a:solidFill>
        <a:latin typeface="Square721 BT" pitchFamily="34" charset="0"/>
        <a:ea typeface="+mn-ea"/>
        <a:cs typeface="+mn-cs"/>
      </a:defRPr>
    </a:lvl2pPr>
    <a:lvl3pPr marL="914400" algn="l" rtl="0" eaLnBrk="0" fontAlgn="base" hangingPunct="0">
      <a:spcBef>
        <a:spcPct val="0"/>
      </a:spcBef>
      <a:spcAft>
        <a:spcPct val="0"/>
      </a:spcAft>
      <a:defRPr b="1" i="1" kern="1200">
        <a:solidFill>
          <a:schemeClr val="tx1"/>
        </a:solidFill>
        <a:latin typeface="Square721 BT" pitchFamily="34" charset="0"/>
        <a:ea typeface="+mn-ea"/>
        <a:cs typeface="+mn-cs"/>
      </a:defRPr>
    </a:lvl3pPr>
    <a:lvl4pPr marL="1371600" algn="l" rtl="0" eaLnBrk="0" fontAlgn="base" hangingPunct="0">
      <a:spcBef>
        <a:spcPct val="0"/>
      </a:spcBef>
      <a:spcAft>
        <a:spcPct val="0"/>
      </a:spcAft>
      <a:defRPr b="1" i="1" kern="1200">
        <a:solidFill>
          <a:schemeClr val="tx1"/>
        </a:solidFill>
        <a:latin typeface="Square721 BT" pitchFamily="34" charset="0"/>
        <a:ea typeface="+mn-ea"/>
        <a:cs typeface="+mn-cs"/>
      </a:defRPr>
    </a:lvl4pPr>
    <a:lvl5pPr marL="1828800" algn="l" rtl="0" eaLnBrk="0" fontAlgn="base" hangingPunct="0">
      <a:spcBef>
        <a:spcPct val="0"/>
      </a:spcBef>
      <a:spcAft>
        <a:spcPct val="0"/>
      </a:spcAft>
      <a:defRPr b="1" i="1" kern="1200">
        <a:solidFill>
          <a:schemeClr val="tx1"/>
        </a:solidFill>
        <a:latin typeface="Square721 BT" pitchFamily="34" charset="0"/>
        <a:ea typeface="+mn-ea"/>
        <a:cs typeface="+mn-cs"/>
      </a:defRPr>
    </a:lvl5pPr>
    <a:lvl6pPr marL="2286000" algn="l" defTabSz="914400" rtl="0" eaLnBrk="1" latinLnBrk="0" hangingPunct="1">
      <a:defRPr b="1" i="1" kern="1200">
        <a:solidFill>
          <a:schemeClr val="tx1"/>
        </a:solidFill>
        <a:latin typeface="Square721 BT" pitchFamily="34" charset="0"/>
        <a:ea typeface="+mn-ea"/>
        <a:cs typeface="+mn-cs"/>
      </a:defRPr>
    </a:lvl6pPr>
    <a:lvl7pPr marL="2743200" algn="l" defTabSz="914400" rtl="0" eaLnBrk="1" latinLnBrk="0" hangingPunct="1">
      <a:defRPr b="1" i="1" kern="1200">
        <a:solidFill>
          <a:schemeClr val="tx1"/>
        </a:solidFill>
        <a:latin typeface="Square721 BT" pitchFamily="34" charset="0"/>
        <a:ea typeface="+mn-ea"/>
        <a:cs typeface="+mn-cs"/>
      </a:defRPr>
    </a:lvl7pPr>
    <a:lvl8pPr marL="3200400" algn="l" defTabSz="914400" rtl="0" eaLnBrk="1" latinLnBrk="0" hangingPunct="1">
      <a:defRPr b="1" i="1" kern="1200">
        <a:solidFill>
          <a:schemeClr val="tx1"/>
        </a:solidFill>
        <a:latin typeface="Square721 BT" pitchFamily="34" charset="0"/>
        <a:ea typeface="+mn-ea"/>
        <a:cs typeface="+mn-cs"/>
      </a:defRPr>
    </a:lvl8pPr>
    <a:lvl9pPr marL="3657600" algn="l" defTabSz="914400" rtl="0" eaLnBrk="1" latinLnBrk="0" hangingPunct="1">
      <a:defRPr b="1" i="1" kern="1200">
        <a:solidFill>
          <a:schemeClr val="tx1"/>
        </a:solidFill>
        <a:latin typeface="Square721 BT" pitchFamily="34" charset="0"/>
        <a:ea typeface="+mn-ea"/>
        <a:cs typeface="+mn-cs"/>
      </a:defRPr>
    </a:lvl9pPr>
  </p:defaultTextStyle>
  <p:extLst>
    <p:ext uri="{EFAFB233-063F-42B5-8137-9DF3F51BA10A}">
      <p15:sldGuideLst xmlns:p15="http://schemas.microsoft.com/office/powerpoint/2012/main">
        <p15:guide id="1" orient="horz" pos="3504">
          <p15:clr>
            <a:srgbClr val="A4A3A4"/>
          </p15:clr>
        </p15:guide>
        <p15:guide id="2" pos="292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B90"/>
    <a:srgbClr val="FF5050"/>
    <a:srgbClr val="FFFC00"/>
    <a:srgbClr val="FF0000"/>
    <a:srgbClr val="000000"/>
    <a:srgbClr val="2E0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80479" autoAdjust="0"/>
  </p:normalViewPr>
  <p:slideViewPr>
    <p:cSldViewPr>
      <p:cViewPr varScale="1">
        <p:scale>
          <a:sx n="60" d="100"/>
          <a:sy n="60" d="100"/>
        </p:scale>
        <p:origin x="864" y="84"/>
      </p:cViewPr>
      <p:guideLst>
        <p:guide orient="horz" pos="3504"/>
        <p:guide pos="2928"/>
      </p:guideLst>
    </p:cSldViewPr>
  </p:slideViewPr>
  <p:outlineViewPr>
    <p:cViewPr>
      <p:scale>
        <a:sx n="33" d="100"/>
        <a:sy n="33" d="100"/>
      </p:scale>
      <p:origin x="0" y="-4164"/>
    </p:cViewPr>
  </p:outlineViewPr>
  <p:notesTextViewPr>
    <p:cViewPr>
      <p:scale>
        <a:sx n="100" d="100"/>
        <a:sy n="100" d="100"/>
      </p:scale>
      <p:origin x="0" y="0"/>
    </p:cViewPr>
  </p:notesTextViewPr>
  <p:sorterViewPr>
    <p:cViewPr varScale="1">
      <p:scale>
        <a:sx n="100" d="100"/>
        <a:sy n="100" d="100"/>
      </p:scale>
      <p:origin x="0" y="-5262"/>
    </p:cViewPr>
  </p:sorterViewPr>
  <p:notesViewPr>
    <p:cSldViewPr>
      <p:cViewPr varScale="1">
        <p:scale>
          <a:sx n="54" d="100"/>
          <a:sy n="54" d="100"/>
        </p:scale>
        <p:origin x="2826"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handoutMaster" Target="handoutMasters/handout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viewProps" Target="view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 Target="../theme/theme5.xml"/><Relationship Id="rId4" Type="http://schemas.openxmlformats.org/officeDocument/2006/relationships/image" Target="../media/image5.w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24"/>
          <p:cNvGraphicFramePr>
            <a:graphicFrameLocks noChangeAspect="1"/>
          </p:cNvGraphicFramePr>
          <p:nvPr/>
        </p:nvGraphicFramePr>
        <p:xfrm>
          <a:off x="377825" y="211138"/>
          <a:ext cx="6453188" cy="819150"/>
        </p:xfrm>
        <a:graphic>
          <a:graphicData uri="http://schemas.openxmlformats.org/presentationml/2006/ole">
            <mc:AlternateContent xmlns:mc="http://schemas.openxmlformats.org/markup-compatibility/2006">
              <mc:Choice xmlns:v="urn:schemas-microsoft-com:vml" Requires="v">
                <p:oleObj spid="_x0000_s1204" r:id="rId3" imgW="6867525" imgH="904875" progId="CorelDRAW.Graphic.10">
                  <p:embed/>
                </p:oleObj>
              </mc:Choice>
              <mc:Fallback>
                <p:oleObj r:id="rId3" imgW="6867525" imgH="904875" progId="CorelDRAW.Graphic.10">
                  <p:embed/>
                  <p:pic>
                    <p:nvPicPr>
                      <p:cNvPr id="0" name="Object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211138"/>
                        <a:ext cx="6453188"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7" name="Group 125"/>
          <p:cNvGraphicFramePr>
            <a:graphicFrameLocks noGrp="1"/>
          </p:cNvGraphicFramePr>
          <p:nvPr/>
        </p:nvGraphicFramePr>
        <p:xfrm>
          <a:off x="223838" y="8875713"/>
          <a:ext cx="6816725" cy="373062"/>
        </p:xfrm>
        <a:graphic>
          <a:graphicData uri="http://schemas.openxmlformats.org/drawingml/2006/table">
            <a:tbl>
              <a:tblPr/>
              <a:tblGrid>
                <a:gridCol w="5843587">
                  <a:extLst>
                    <a:ext uri="{9D8B030D-6E8A-4147-A177-3AD203B41FA5}">
                      <a16:colId xmlns:a16="http://schemas.microsoft.com/office/drawing/2014/main" val="20000"/>
                    </a:ext>
                  </a:extLst>
                </a:gridCol>
                <a:gridCol w="973138">
                  <a:extLst>
                    <a:ext uri="{9D8B030D-6E8A-4147-A177-3AD203B41FA5}">
                      <a16:colId xmlns:a16="http://schemas.microsoft.com/office/drawing/2014/main" val="20001"/>
                    </a:ext>
                  </a:extLst>
                </a:gridCol>
              </a:tblGrid>
              <a:tr h="373062">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Curso</a:t>
                      </a:r>
                      <a:endParaRPr kumimoji="0" lang="en-US" sz="1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Professor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cap="flat">
                      <a:noFill/>
                    </a:lnL>
                    <a:lnR>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n-US" sz="900" b="0" i="0" u="none" strike="noStrike" cap="none" normalizeH="0" baseline="0">
                          <a:ln>
                            <a:noFill/>
                          </a:ln>
                          <a:solidFill>
                            <a:schemeClr val="tx1"/>
                          </a:solidFill>
                          <a:effectLst/>
                          <a:latin typeface="Square721 BT" pitchFamily="34" charset="0"/>
                          <a:cs typeface="Times New Roman" pitchFamily="18" charset="0"/>
                        </a:rPr>
                        <a:t>Página  - 1 -</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a:noFill/>
                    </a:lnL>
                    <a:lnR cap="flat">
                      <a:noFill/>
                    </a:lnR>
                    <a:lnT w="635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728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59300"/>
            <a:ext cx="5365750" cy="4322763"/>
          </a:xfrm>
          <a:prstGeom prst="rect">
            <a:avLst/>
          </a:prstGeom>
          <a:noFill/>
          <a:ln w="12700">
            <a:noFill/>
            <a:miter lim="800000"/>
            <a:headEnd/>
            <a:tailEnd/>
          </a:ln>
          <a:effectLst/>
        </p:spPr>
        <p:txBody>
          <a:bodyPr vert="horz" wrap="square" lIns="95456" tIns="46890" rIns="95456" bIns="4689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ChangeArrowheads="1"/>
          </p:cNvSpPr>
          <p:nvPr/>
        </p:nvSpPr>
        <p:spPr bwMode="auto">
          <a:xfrm>
            <a:off x="3241675" y="9145588"/>
            <a:ext cx="833438" cy="250825"/>
          </a:xfrm>
          <a:prstGeom prst="rect">
            <a:avLst/>
          </a:prstGeom>
          <a:noFill/>
          <a:ln w="12700">
            <a:noFill/>
            <a:miter lim="800000"/>
            <a:headEnd/>
            <a:tailEnd/>
          </a:ln>
          <a:effectLst/>
        </p:spPr>
        <p:txBody>
          <a:bodyPr wrap="none" lIns="92105" tIns="46890" rIns="92105" bIns="46890">
            <a:spAutoFit/>
          </a:bodyPr>
          <a:lstStyle>
            <a:lvl1pPr defTabSz="915988">
              <a:defRPr b="1" i="1">
                <a:solidFill>
                  <a:schemeClr val="bg2"/>
                </a:solidFill>
                <a:latin typeface="Square721 BT" pitchFamily="34" charset="0"/>
              </a:defRPr>
            </a:lvl1pPr>
            <a:lvl2pPr marL="742950" indent="-285750" defTabSz="915988">
              <a:defRPr b="1" i="1">
                <a:solidFill>
                  <a:schemeClr val="bg2"/>
                </a:solidFill>
                <a:latin typeface="Square721 BT" pitchFamily="34" charset="0"/>
              </a:defRPr>
            </a:lvl2pPr>
            <a:lvl3pPr marL="1143000" indent="-228600" defTabSz="915988">
              <a:defRPr b="1" i="1">
                <a:solidFill>
                  <a:schemeClr val="bg2"/>
                </a:solidFill>
                <a:latin typeface="Square721 BT" pitchFamily="34" charset="0"/>
              </a:defRPr>
            </a:lvl3pPr>
            <a:lvl4pPr marL="1600200" indent="-228600" defTabSz="915988">
              <a:defRPr b="1" i="1">
                <a:solidFill>
                  <a:schemeClr val="bg2"/>
                </a:solidFill>
                <a:latin typeface="Square721 BT" pitchFamily="34" charset="0"/>
              </a:defRPr>
            </a:lvl4pPr>
            <a:lvl5pPr marL="2057400" indent="-228600" defTabSz="915988">
              <a:defRPr b="1" i="1">
                <a:solidFill>
                  <a:schemeClr val="bg2"/>
                </a:solidFill>
                <a:latin typeface="Square721 BT" pitchFamily="34" charset="0"/>
              </a:defRPr>
            </a:lvl5pPr>
            <a:lvl6pPr marL="2514600" indent="-228600" defTabSz="915988" eaLnBrk="0" fontAlgn="base" hangingPunct="0">
              <a:spcBef>
                <a:spcPct val="0"/>
              </a:spcBef>
              <a:spcAft>
                <a:spcPct val="0"/>
              </a:spcAft>
              <a:defRPr b="1" i="1">
                <a:solidFill>
                  <a:schemeClr val="bg2"/>
                </a:solidFill>
                <a:latin typeface="Square721 BT" pitchFamily="34" charset="0"/>
              </a:defRPr>
            </a:lvl6pPr>
            <a:lvl7pPr marL="2971800" indent="-228600" defTabSz="915988" eaLnBrk="0" fontAlgn="base" hangingPunct="0">
              <a:spcBef>
                <a:spcPct val="0"/>
              </a:spcBef>
              <a:spcAft>
                <a:spcPct val="0"/>
              </a:spcAft>
              <a:defRPr b="1" i="1">
                <a:solidFill>
                  <a:schemeClr val="bg2"/>
                </a:solidFill>
                <a:latin typeface="Square721 BT" pitchFamily="34" charset="0"/>
              </a:defRPr>
            </a:lvl7pPr>
            <a:lvl8pPr marL="3429000" indent="-228600" defTabSz="915988" eaLnBrk="0" fontAlgn="base" hangingPunct="0">
              <a:spcBef>
                <a:spcPct val="0"/>
              </a:spcBef>
              <a:spcAft>
                <a:spcPct val="0"/>
              </a:spcAft>
              <a:defRPr b="1" i="1">
                <a:solidFill>
                  <a:schemeClr val="bg2"/>
                </a:solidFill>
                <a:latin typeface="Square721 BT" pitchFamily="34" charset="0"/>
              </a:defRPr>
            </a:lvl8pPr>
            <a:lvl9pPr marL="3886200" indent="-228600" defTabSz="915988" eaLnBrk="0" fontAlgn="base" hangingPunct="0">
              <a:spcBef>
                <a:spcPct val="0"/>
              </a:spcBef>
              <a:spcAft>
                <a:spcPct val="0"/>
              </a:spcAft>
              <a:defRPr b="1" i="1">
                <a:solidFill>
                  <a:schemeClr val="bg2"/>
                </a:solidFill>
                <a:latin typeface="Square721 BT" pitchFamily="34" charset="0"/>
              </a:defRPr>
            </a:lvl9pPr>
          </a:lstStyle>
          <a:p>
            <a:pPr algn="ctr">
              <a:lnSpc>
                <a:spcPct val="90000"/>
              </a:lnSpc>
            </a:pPr>
            <a:r>
              <a:rPr lang="en-US" altLang="pt-BR" sz="1300" b="0" i="0">
                <a:solidFill>
                  <a:schemeClr val="tx1"/>
                </a:solidFill>
                <a:latin typeface="Arial" panose="020B0604020202020204" pitchFamily="34" charset="0"/>
              </a:rPr>
              <a:t>Page </a:t>
            </a:r>
            <a:fld id="{4523692F-00CA-47AB-9651-05479E386F52}" type="slidenum">
              <a:rPr lang="en-US" altLang="pt-BR" sz="1300" b="0" i="0">
                <a:solidFill>
                  <a:schemeClr val="tx1"/>
                </a:solidFill>
                <a:latin typeface="Arial" panose="020B0604020202020204" pitchFamily="34" charset="0"/>
              </a:rPr>
              <a:pPr algn="ctr">
                <a:lnSpc>
                  <a:spcPct val="90000"/>
                </a:lnSpc>
              </a:pPr>
              <a:t>‹nº›</a:t>
            </a:fld>
            <a:endParaRPr lang="en-US" altLang="pt-BR" sz="1300" b="0" i="0">
              <a:solidFill>
                <a:schemeClr val="tx1"/>
              </a:solidFill>
              <a:latin typeface="Arial" panose="020B0604020202020204" pitchFamily="34" charset="0"/>
            </a:endParaRPr>
          </a:p>
        </p:txBody>
      </p:sp>
      <p:sp>
        <p:nvSpPr>
          <p:cNvPr id="36868" name="Rectangle 4"/>
          <p:cNvSpPr>
            <a:spLocks noGrp="1" noRot="1" noChangeAspect="1" noChangeArrowheads="1" noTextEdit="1"/>
          </p:cNvSpPr>
          <p:nvPr>
            <p:ph type="sldImg" idx="2"/>
          </p:nvPr>
        </p:nvSpPr>
        <p:spPr bwMode="auto">
          <a:xfrm>
            <a:off x="1266825" y="727075"/>
            <a:ext cx="4783138" cy="358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80586616"/>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redis.io/commands/de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redis.io/commands/typ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linode.com/docs/databases/redis/install-and-configure-redis-on-centos-7/#persistence-options"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linode.com/docs/databases/redis/install-and-configure-redis-on-centos-7/#persistence-option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linode.com/docs/databases/redis/install-and-configure-redis-on-centos-7/#persistence-option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27251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14</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663083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111</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541535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4159874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15</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07640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17</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030692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18</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4211863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19</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583941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20</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504608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22</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r>
              <a:rPr lang="pt-BR" altLang="pt-BR" dirty="0"/>
              <a:t>Executar os </a:t>
            </a:r>
            <a:r>
              <a:rPr lang="pt-BR" altLang="pt-BR" dirty="0" err="1"/>
              <a:t>Scritps</a:t>
            </a:r>
            <a:r>
              <a:rPr lang="pt-BR" altLang="pt-BR" dirty="0"/>
              <a:t> da VM</a:t>
            </a:r>
          </a:p>
        </p:txBody>
      </p:sp>
    </p:spTree>
    <p:extLst>
      <p:ext uri="{BB962C8B-B14F-4D97-AF65-F5344CB8AC3E}">
        <p14:creationId xmlns:p14="http://schemas.microsoft.com/office/powerpoint/2010/main" val="263045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sz="2400" b="1">
                <a:solidFill>
                  <a:schemeClr val="tx2"/>
                </a:solidFill>
                <a:latin typeface="Arial" panose="020B0604020202020204" pitchFamily="34" charset="0"/>
              </a:defRPr>
            </a:lvl1pPr>
            <a:lvl2pPr marL="742950" indent="-285750" defTabSz="762000">
              <a:defRPr sz="2400" b="1">
                <a:solidFill>
                  <a:schemeClr val="tx2"/>
                </a:solidFill>
                <a:latin typeface="Arial" panose="020B0604020202020204" pitchFamily="34" charset="0"/>
              </a:defRPr>
            </a:lvl2pPr>
            <a:lvl3pPr marL="1143000" indent="-228600" defTabSz="762000">
              <a:defRPr sz="2400" b="1">
                <a:solidFill>
                  <a:schemeClr val="tx2"/>
                </a:solidFill>
                <a:latin typeface="Arial" panose="020B0604020202020204" pitchFamily="34" charset="0"/>
              </a:defRPr>
            </a:lvl3pPr>
            <a:lvl4pPr marL="1600200" indent="-228600" defTabSz="762000">
              <a:defRPr sz="2400" b="1">
                <a:solidFill>
                  <a:schemeClr val="tx2"/>
                </a:solidFill>
                <a:latin typeface="Arial" panose="020B0604020202020204" pitchFamily="34" charset="0"/>
              </a:defRPr>
            </a:lvl4pPr>
            <a:lvl5pPr marL="2057400" indent="-228600" defTabSz="762000">
              <a:defRPr sz="2400" b="1">
                <a:solidFill>
                  <a:schemeClr val="tx2"/>
                </a:solidFill>
                <a:latin typeface="Arial" panose="020B0604020202020204" pitchFamily="34" charset="0"/>
              </a:defRPr>
            </a:lvl5pPr>
            <a:lvl6pPr marL="2514600" indent="-228600" defTabSz="762000" eaLnBrk="0" fontAlgn="base" hangingPunct="0">
              <a:spcBef>
                <a:spcPct val="0"/>
              </a:spcBef>
              <a:spcAft>
                <a:spcPct val="0"/>
              </a:spcAft>
              <a:defRPr sz="2400" b="1">
                <a:solidFill>
                  <a:schemeClr val="tx2"/>
                </a:solidFill>
                <a:latin typeface="Arial" panose="020B0604020202020204" pitchFamily="34" charset="0"/>
              </a:defRPr>
            </a:lvl6pPr>
            <a:lvl7pPr marL="2971800" indent="-228600" defTabSz="762000" eaLnBrk="0" fontAlgn="base" hangingPunct="0">
              <a:spcBef>
                <a:spcPct val="0"/>
              </a:spcBef>
              <a:spcAft>
                <a:spcPct val="0"/>
              </a:spcAft>
              <a:defRPr sz="2400" b="1">
                <a:solidFill>
                  <a:schemeClr val="tx2"/>
                </a:solidFill>
                <a:latin typeface="Arial" panose="020B0604020202020204" pitchFamily="34" charset="0"/>
              </a:defRPr>
            </a:lvl7pPr>
            <a:lvl8pPr marL="3429000" indent="-228600" defTabSz="762000" eaLnBrk="0" fontAlgn="base" hangingPunct="0">
              <a:spcBef>
                <a:spcPct val="0"/>
              </a:spcBef>
              <a:spcAft>
                <a:spcPct val="0"/>
              </a:spcAft>
              <a:defRPr sz="2400" b="1">
                <a:solidFill>
                  <a:schemeClr val="tx2"/>
                </a:solidFill>
                <a:latin typeface="Arial" panose="020B0604020202020204" pitchFamily="34" charset="0"/>
              </a:defRPr>
            </a:lvl8pPr>
            <a:lvl9pPr marL="3886200" indent="-228600" defTabSz="762000" eaLnBrk="0" fontAlgn="base" hangingPunct="0">
              <a:spcBef>
                <a:spcPct val="0"/>
              </a:spcBef>
              <a:spcAft>
                <a:spcPct val="0"/>
              </a:spcAft>
              <a:defRPr sz="2400" b="1">
                <a:solidFill>
                  <a:schemeClr val="tx2"/>
                </a:solidFill>
                <a:latin typeface="Arial" panose="020B0604020202020204" pitchFamily="34" charset="0"/>
              </a:defRPr>
            </a:lvl9pPr>
          </a:lstStyle>
          <a:p>
            <a:pPr marL="0" marR="0" lvl="0" indent="0" algn="l" defTabSz="762000" rtl="0" eaLnBrk="1" fontAlgn="auto" latinLnBrk="0" hangingPunct="1">
              <a:lnSpc>
                <a:spcPct val="100000"/>
              </a:lnSpc>
              <a:spcBef>
                <a:spcPts val="0"/>
              </a:spcBef>
              <a:spcAft>
                <a:spcPts val="0"/>
              </a:spcAft>
              <a:buClr>
                <a:srgbClr val="000000"/>
              </a:buClr>
              <a:buSzTx/>
              <a:buFont typeface="Arial"/>
              <a:buNone/>
              <a:tabLst/>
              <a:defRPr/>
            </a:pPr>
            <a:fld id="{072EC604-3D47-43C0-9E7C-6F30166F509A}" type="slidenum">
              <a:rPr kumimoji="0" lang="pt-BR" altLang="pt-BR" sz="1000" b="0" i="0" u="none" strike="noStrike" kern="0" cap="none" spc="0" normalizeH="0" baseline="0" noProof="0" smtClean="0">
                <a:ln>
                  <a:noFill/>
                </a:ln>
                <a:solidFill>
                  <a:srgbClr val="000000"/>
                </a:solidFill>
                <a:effectLst/>
                <a:uLnTx/>
                <a:uFillTx/>
                <a:latin typeface="Calibri" panose="020F0502020204030204" pitchFamily="34" charset="0"/>
                <a:ea typeface="+mn-ea"/>
                <a:cs typeface="Arial"/>
                <a:sym typeface="Arial"/>
              </a:rPr>
              <a:pPr marL="0" marR="0" lvl="0" indent="0" algn="l" defTabSz="762000" rtl="0" eaLnBrk="1" fontAlgn="auto" latinLnBrk="0" hangingPunct="1">
                <a:lnSpc>
                  <a:spcPct val="100000"/>
                </a:lnSpc>
                <a:spcBef>
                  <a:spcPts val="0"/>
                </a:spcBef>
                <a:spcAft>
                  <a:spcPts val="0"/>
                </a:spcAft>
                <a:buClr>
                  <a:srgbClr val="000000"/>
                </a:buClr>
                <a:buSzTx/>
                <a:buFont typeface="Arial"/>
                <a:buNone/>
                <a:tabLst/>
                <a:defRPr/>
              </a:pPr>
              <a:t>23</a:t>
            </a:fld>
            <a:endParaRPr kumimoji="0" lang="pt-BR" altLang="pt-BR" sz="1000" b="0" i="0" u="none" strike="noStrike" kern="0" cap="none" spc="0" normalizeH="0" baseline="0" noProof="0">
              <a:ln>
                <a:noFill/>
              </a:ln>
              <a:solidFill>
                <a:srgbClr val="000000"/>
              </a:solidFill>
              <a:effectLst/>
              <a:uLnTx/>
              <a:uFillTx/>
              <a:latin typeface="Calibri" panose="020F0502020204030204" pitchFamily="34" charset="0"/>
              <a:ea typeface="+mn-ea"/>
              <a:cs typeface="Arial"/>
              <a:sym typeface="Arial"/>
            </a:endParaRPr>
          </a:p>
        </p:txBody>
      </p:sp>
      <p:sp>
        <p:nvSpPr>
          <p:cNvPr id="10243" name="Rectangle 2"/>
          <p:cNvSpPr>
            <a:spLocks noGrp="1" noRot="1" noChangeAspect="1" noChangeArrowheads="1" noTextEdit="1"/>
          </p:cNvSpPr>
          <p:nvPr>
            <p:ph type="sldImg"/>
          </p:nvPr>
        </p:nvSpPr>
        <p:spPr>
          <a:xfrm>
            <a:off x="1525588" y="681038"/>
            <a:ext cx="4487862" cy="3365500"/>
          </a:xfrm>
          <a:ln/>
        </p:spPr>
      </p:sp>
      <p:sp>
        <p:nvSpPr>
          <p:cNvPr id="10244" name="Rectangle 3"/>
          <p:cNvSpPr>
            <a:spLocks noGrp="1" noChangeArrowheads="1"/>
          </p:cNvSpPr>
          <p:nvPr>
            <p:ph type="body" idx="1"/>
          </p:nvPr>
        </p:nvSpPr>
        <p:spPr>
          <a:xfrm>
            <a:off x="1004368" y="4277128"/>
            <a:ext cx="5528930" cy="40537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dirty="0"/>
          </a:p>
        </p:txBody>
      </p:sp>
    </p:spTree>
    <p:extLst>
      <p:ext uri="{BB962C8B-B14F-4D97-AF65-F5344CB8AC3E}">
        <p14:creationId xmlns:p14="http://schemas.microsoft.com/office/powerpoint/2010/main" val="3393337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pPr rtl="0"/>
            <a:r>
              <a:rPr lang="pt-BR" sz="1800" b="0" i="0" u="none" strike="noStrike" cap="none" dirty="0">
                <a:solidFill>
                  <a:srgbClr val="000000"/>
                </a:solidFill>
                <a:effectLst/>
                <a:latin typeface="Arial"/>
                <a:ea typeface="Arial"/>
                <a:cs typeface="Arial"/>
                <a:sym typeface="Arial"/>
              </a:rPr>
              <a:t>Redis não é um armazenamento simples de valor-chave, é na verdade um servidor de estruturas de dados, suportando diferentes tipos de valores. O que isso significa é que, enquanto nos tradicionais armazenamentos de valores-chave você associa as chaves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a valores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no Redis o valor não é limitado a uma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simples, mas também pode conter estruturas de dados mais complexas. A seguir está a lista de todas as estruturas de dados suportadas pelo Redis, que serão abordadas separadamente neste tutorial:</a:t>
            </a: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
            </a: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Cordas seguras para binários.</a:t>
            </a: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Listas: coleções de elementos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ordenadas de acordo com a ordem de inserção. Eles são basicamente listas vinculadas.</a:t>
            </a: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Conjuntos: coleções de elementos únicos e não-ordenados de </a:t>
            </a:r>
            <a:r>
              <a:rPr lang="pt-BR" sz="1800" b="0" i="0" u="none" strike="noStrike" cap="none" dirty="0" err="1">
                <a:solidFill>
                  <a:srgbClr val="000000"/>
                </a:solidFill>
                <a:effectLst/>
                <a:latin typeface="Arial"/>
                <a:ea typeface="Arial"/>
                <a:cs typeface="Arial"/>
                <a:sym typeface="Arial"/>
              </a:rPr>
              <a:t>strings</a:t>
            </a:r>
            <a:r>
              <a:rPr lang="pt-BR" sz="1800" b="0" i="0" u="none" strike="noStrike" cap="none" dirty="0">
                <a:solidFill>
                  <a:srgbClr val="000000"/>
                </a:solidFill>
                <a:effectLst/>
                <a:latin typeface="Arial"/>
                <a:ea typeface="Arial"/>
                <a:cs typeface="Arial"/>
                <a:sym typeface="Arial"/>
              </a:rPr>
              <a:t>.</a:t>
            </a: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Conjuntos ordenados, semelhantes a Conjuntos, mas onde cada elemento de sequência está associado a um valor numérico flutuante, chamado pontuação. Os elementos são sempre ordenados por sua pontuação, portanto, ao contrário de Sets, é possível recuperar um intervalo de elementos (por exemplo, você pode perguntar: me dê o top 10 ou o 10 inferior).</a:t>
            </a:r>
            <a:br>
              <a:rPr lang="pt-BR" sz="1800" b="0" i="0" u="none" strike="noStrike" cap="none" dirty="0">
                <a:solidFill>
                  <a:srgbClr val="000000"/>
                </a:solidFill>
                <a:effectLst/>
                <a:latin typeface="Arial"/>
                <a:ea typeface="Arial"/>
                <a:cs typeface="Arial"/>
                <a:sym typeface="Arial"/>
              </a:rPr>
            </a:br>
            <a:r>
              <a:rPr lang="pt-BR" sz="1800" b="0" i="0" u="none" strike="noStrike" cap="none" dirty="0" err="1">
                <a:solidFill>
                  <a:srgbClr val="000000"/>
                </a:solidFill>
                <a:effectLst/>
                <a:latin typeface="Arial"/>
                <a:ea typeface="Arial"/>
                <a:cs typeface="Arial"/>
                <a:sym typeface="Arial"/>
              </a:rPr>
              <a:t>Hashes</a:t>
            </a:r>
            <a:r>
              <a:rPr lang="pt-BR" sz="1800" b="0" i="0" u="none" strike="noStrike" cap="none" dirty="0">
                <a:solidFill>
                  <a:srgbClr val="000000"/>
                </a:solidFill>
                <a:effectLst/>
                <a:latin typeface="Arial"/>
                <a:ea typeface="Arial"/>
                <a:cs typeface="Arial"/>
                <a:sym typeface="Arial"/>
              </a:rPr>
              <a:t>, que são mapas compostos de campos associados a valores. O campo e o valor são </a:t>
            </a:r>
            <a:r>
              <a:rPr lang="pt-BR" sz="1800" b="0" i="0" u="none" strike="noStrike" cap="none" dirty="0" err="1">
                <a:solidFill>
                  <a:srgbClr val="000000"/>
                </a:solidFill>
                <a:effectLst/>
                <a:latin typeface="Arial"/>
                <a:ea typeface="Arial"/>
                <a:cs typeface="Arial"/>
                <a:sym typeface="Arial"/>
              </a:rPr>
              <a:t>strings</a:t>
            </a:r>
            <a:r>
              <a:rPr lang="pt-BR" sz="1800" b="0" i="0" u="none" strike="noStrike" cap="none" dirty="0">
                <a:solidFill>
                  <a:srgbClr val="000000"/>
                </a:solidFill>
                <a:effectLst/>
                <a:latin typeface="Arial"/>
                <a:ea typeface="Arial"/>
                <a:cs typeface="Arial"/>
                <a:sym typeface="Arial"/>
              </a:rPr>
              <a:t>. Isso é muito semelhante aos </a:t>
            </a:r>
            <a:r>
              <a:rPr lang="pt-BR" sz="1800" b="0" i="0" u="none" strike="noStrike" cap="none" dirty="0" err="1">
                <a:solidFill>
                  <a:srgbClr val="000000"/>
                </a:solidFill>
                <a:effectLst/>
                <a:latin typeface="Arial"/>
                <a:ea typeface="Arial"/>
                <a:cs typeface="Arial"/>
                <a:sym typeface="Arial"/>
              </a:rPr>
              <a:t>hashes</a:t>
            </a:r>
            <a:r>
              <a:rPr lang="pt-BR" sz="1800" b="0" i="0" u="none" strike="noStrike" cap="none" dirty="0">
                <a:solidFill>
                  <a:srgbClr val="000000"/>
                </a:solidFill>
                <a:effectLst/>
                <a:latin typeface="Arial"/>
                <a:ea typeface="Arial"/>
                <a:cs typeface="Arial"/>
                <a:sym typeface="Arial"/>
              </a:rPr>
              <a:t> Ruby ou Python.</a:t>
            </a: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Matrizes de bits (ou simplesmente bitmaps): é possível, usando comandos especiais, manipular valores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como uma matriz de bits: você pode definir e limpar bits individuais, contar todos os bits definidos como 1, localizar o primeiro conjunto ou indefinido, e assim por diante.</a:t>
            </a:r>
            <a:br>
              <a:rPr lang="pt-BR" sz="1800" b="0" i="0" u="none" strike="noStrike" cap="none" dirty="0">
                <a:solidFill>
                  <a:srgbClr val="000000"/>
                </a:solidFill>
                <a:effectLst/>
                <a:latin typeface="Arial"/>
                <a:ea typeface="Arial"/>
                <a:cs typeface="Arial"/>
                <a:sym typeface="Arial"/>
              </a:rPr>
            </a:br>
            <a:r>
              <a:rPr lang="pt-BR" sz="1800" b="0" i="0" u="none" strike="noStrike" cap="none" dirty="0" err="1">
                <a:solidFill>
                  <a:srgbClr val="000000"/>
                </a:solidFill>
                <a:effectLst/>
                <a:latin typeface="Arial"/>
                <a:ea typeface="Arial"/>
                <a:cs typeface="Arial"/>
                <a:sym typeface="Arial"/>
              </a:rPr>
              <a:t>HyperLogLogs</a:t>
            </a:r>
            <a:r>
              <a:rPr lang="pt-BR" sz="1800" b="0" i="0" u="none" strike="noStrike" cap="none" dirty="0">
                <a:solidFill>
                  <a:srgbClr val="000000"/>
                </a:solidFill>
                <a:effectLst/>
                <a:latin typeface="Arial"/>
                <a:ea typeface="Arial"/>
                <a:cs typeface="Arial"/>
                <a:sym typeface="Arial"/>
              </a:rPr>
              <a:t>: esta é uma estrutura de dados probabilística que é usada para estimar a cardinalidade de um conjunto. Não tenha medo, é mais simples do que parece ... Veja mais adiante na seção </a:t>
            </a:r>
            <a:r>
              <a:rPr lang="pt-BR" sz="1800" b="0" i="0" u="none" strike="noStrike" cap="none" dirty="0" err="1">
                <a:solidFill>
                  <a:srgbClr val="000000"/>
                </a:solidFill>
                <a:effectLst/>
                <a:latin typeface="Arial"/>
                <a:ea typeface="Arial"/>
                <a:cs typeface="Arial"/>
                <a:sym typeface="Arial"/>
              </a:rPr>
              <a:t>HyperLogLog</a:t>
            </a:r>
            <a:r>
              <a:rPr lang="pt-BR" sz="1800" b="0" i="0" u="none" strike="noStrike" cap="none" dirty="0">
                <a:solidFill>
                  <a:srgbClr val="000000"/>
                </a:solidFill>
                <a:effectLst/>
                <a:latin typeface="Arial"/>
                <a:ea typeface="Arial"/>
                <a:cs typeface="Arial"/>
                <a:sym typeface="Arial"/>
              </a:rPr>
              <a:t> deste tutorial.</a:t>
            </a: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Nem sempre é trivial entender como esses tipos de dados funcionam e o que usar para resolver um determinado problema a partir da referência de comando, portanto, este documento é um curso intensivo para os tipos de dados Redis e seus padrões mais comuns.</a:t>
            </a: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
            </a:r>
            <a:br>
              <a:rPr lang="pt-BR" sz="1800" b="0" i="0" u="none" strike="noStrike" cap="none" dirty="0">
                <a:solidFill>
                  <a:srgbClr val="000000"/>
                </a:solidFill>
                <a:effectLst/>
                <a:latin typeface="Arial"/>
                <a:ea typeface="Arial"/>
                <a:cs typeface="Arial"/>
                <a:sym typeface="Arial"/>
              </a:rPr>
            </a:br>
            <a:r>
              <a:rPr lang="pt-BR" sz="1800" b="0" i="0" u="none" strike="noStrike" cap="none" dirty="0">
                <a:solidFill>
                  <a:srgbClr val="000000"/>
                </a:solidFill>
                <a:effectLst/>
                <a:latin typeface="Arial"/>
                <a:ea typeface="Arial"/>
                <a:cs typeface="Arial"/>
                <a:sym typeface="Arial"/>
              </a:rPr>
              <a:t>Para todos os exemplos, usaremos o utilitário redis-</a:t>
            </a:r>
            <a:r>
              <a:rPr lang="pt-BR" sz="1800" b="0" i="0" u="none" strike="noStrike" cap="none" dirty="0" err="1">
                <a:solidFill>
                  <a:srgbClr val="000000"/>
                </a:solidFill>
                <a:effectLst/>
                <a:latin typeface="Arial"/>
                <a:ea typeface="Arial"/>
                <a:cs typeface="Arial"/>
                <a:sym typeface="Arial"/>
              </a:rPr>
              <a:t>cli</a:t>
            </a:r>
            <a:r>
              <a:rPr lang="pt-BR" sz="1800" b="0" i="0" u="none" strike="noStrike" cap="none" dirty="0">
                <a:solidFill>
                  <a:srgbClr val="000000"/>
                </a:solidFill>
                <a:effectLst/>
                <a:latin typeface="Arial"/>
                <a:ea typeface="Arial"/>
                <a:cs typeface="Arial"/>
                <a:sym typeface="Arial"/>
              </a:rPr>
              <a:t>, um utilitário de linha de comando simples, mas prático, para emitir comandos contra o servidor Redis.</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499895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As chaves do Redis são binárias seguras, isso significa que você pode usar qualquer sequência binária como uma chave, de uma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como "</a:t>
            </a:r>
            <a:r>
              <a:rPr lang="pt-BR" sz="1800" b="0" i="0" u="none" strike="noStrike" cap="none" dirty="0" err="1">
                <a:solidFill>
                  <a:srgbClr val="000000"/>
                </a:solidFill>
                <a:effectLst/>
                <a:latin typeface="Arial"/>
                <a:ea typeface="Arial"/>
                <a:cs typeface="Arial"/>
                <a:sym typeface="Arial"/>
              </a:rPr>
              <a:t>foo</a:t>
            </a:r>
            <a:r>
              <a:rPr lang="pt-BR" sz="1800" b="0" i="0" u="none" strike="noStrike" cap="none" dirty="0">
                <a:solidFill>
                  <a:srgbClr val="000000"/>
                </a:solidFill>
                <a:effectLst/>
                <a:latin typeface="Arial"/>
                <a:ea typeface="Arial"/>
                <a:cs typeface="Arial"/>
                <a:sym typeface="Arial"/>
              </a:rPr>
              <a:t>" ao conteúdo de um arquivo JPEG. 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vazia também é uma chave válida.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Algumas outras regras sobre chaves: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Chaves muito longas não são uma boa ideia. Por exemplo, uma chave de 1024 bytes é uma má </a:t>
            </a:r>
            <a:r>
              <a:rPr lang="pt-BR" sz="1800" b="0" i="0" u="none" strike="noStrike" cap="none" dirty="0" err="1">
                <a:solidFill>
                  <a:srgbClr val="000000"/>
                </a:solidFill>
                <a:effectLst/>
                <a:latin typeface="Arial"/>
                <a:ea typeface="Arial"/>
                <a:cs typeface="Arial"/>
                <a:sym typeface="Arial"/>
              </a:rPr>
              <a:t>idéia</a:t>
            </a:r>
            <a:r>
              <a:rPr lang="pt-BR" sz="1800" b="0" i="0" u="none" strike="noStrike" cap="none" dirty="0">
                <a:solidFill>
                  <a:srgbClr val="000000"/>
                </a:solidFill>
                <a:effectLst/>
                <a:latin typeface="Arial"/>
                <a:ea typeface="Arial"/>
                <a:cs typeface="Arial"/>
                <a:sym typeface="Arial"/>
              </a:rPr>
              <a:t> não apenas em termos de memória, mas também porque a consulta da chave no conjunto de dados pode exigir várias comparações de chaves dispendiosas. Mesmo quando a tarefa em questão é para coincidir com a existência de um valor grande, </a:t>
            </a:r>
            <a:r>
              <a:rPr lang="pt-BR" sz="1800" b="0" i="0" u="none" strike="noStrike" cap="none" dirty="0" err="1">
                <a:solidFill>
                  <a:srgbClr val="000000"/>
                </a:solidFill>
                <a:effectLst/>
                <a:latin typeface="Arial"/>
                <a:ea typeface="Arial"/>
                <a:cs typeface="Arial"/>
                <a:sym typeface="Arial"/>
              </a:rPr>
              <a:t>hash-lo</a:t>
            </a:r>
            <a:r>
              <a:rPr lang="pt-BR" sz="1800" b="0" i="0" u="none" strike="noStrike" cap="none" dirty="0">
                <a:solidFill>
                  <a:srgbClr val="000000"/>
                </a:solidFill>
                <a:effectLst/>
                <a:latin typeface="Arial"/>
                <a:ea typeface="Arial"/>
                <a:cs typeface="Arial"/>
                <a:sym typeface="Arial"/>
              </a:rPr>
              <a:t> (por exemplo, com SHA1) é uma </a:t>
            </a:r>
            <a:r>
              <a:rPr lang="pt-BR" sz="1800" b="0" i="0" u="none" strike="noStrike" cap="none" dirty="0" err="1">
                <a:solidFill>
                  <a:srgbClr val="000000"/>
                </a:solidFill>
                <a:effectLst/>
                <a:latin typeface="Arial"/>
                <a:ea typeface="Arial"/>
                <a:cs typeface="Arial"/>
                <a:sym typeface="Arial"/>
              </a:rPr>
              <a:t>idéia</a:t>
            </a:r>
            <a:r>
              <a:rPr lang="pt-BR" sz="1800" b="0" i="0" u="none" strike="noStrike" cap="none" dirty="0">
                <a:solidFill>
                  <a:srgbClr val="000000"/>
                </a:solidFill>
                <a:effectLst/>
                <a:latin typeface="Arial"/>
                <a:ea typeface="Arial"/>
                <a:cs typeface="Arial"/>
                <a:sym typeface="Arial"/>
              </a:rPr>
              <a:t> melhor, especialmente a partir da perspectiva de memória e largura de banda.</a:t>
            </a:r>
          </a:p>
          <a:p>
            <a:r>
              <a:rPr lang="pt-BR" sz="1800" b="0" i="0" u="none" strike="noStrike" cap="none" dirty="0">
                <a:solidFill>
                  <a:srgbClr val="000000"/>
                </a:solidFill>
                <a:effectLst/>
                <a:latin typeface="Arial"/>
                <a:ea typeface="Arial"/>
                <a:cs typeface="Arial"/>
                <a:sym typeface="Arial"/>
              </a:rPr>
              <a:t>Teclas muito curtas não costumam ser uma boa ideia. Não faz sentido escrever "u1000flw" como chave, se você puder escrever "</a:t>
            </a:r>
            <a:r>
              <a:rPr lang="pt-BR" sz="1800" b="0" i="0" u="none" strike="noStrike" cap="none" dirty="0" err="1">
                <a:solidFill>
                  <a:srgbClr val="000000"/>
                </a:solidFill>
                <a:effectLst/>
                <a:latin typeface="Arial"/>
                <a:ea typeface="Arial"/>
                <a:cs typeface="Arial"/>
                <a:sym typeface="Arial"/>
              </a:rPr>
              <a:t>user</a:t>
            </a:r>
            <a:r>
              <a:rPr lang="pt-BR" sz="1800" b="0" i="0" u="none" strike="noStrike" cap="none" dirty="0">
                <a:solidFill>
                  <a:srgbClr val="000000"/>
                </a:solidFill>
                <a:effectLst/>
                <a:latin typeface="Arial"/>
                <a:ea typeface="Arial"/>
                <a:cs typeface="Arial"/>
                <a:sym typeface="Arial"/>
              </a:rPr>
              <a:t>: 1000: </a:t>
            </a:r>
            <a:r>
              <a:rPr lang="pt-BR" sz="1800" b="0" i="0" u="none" strike="noStrike" cap="none" dirty="0" err="1">
                <a:solidFill>
                  <a:srgbClr val="000000"/>
                </a:solidFill>
                <a:effectLst/>
                <a:latin typeface="Arial"/>
                <a:ea typeface="Arial"/>
                <a:cs typeface="Arial"/>
                <a:sym typeface="Arial"/>
              </a:rPr>
              <a:t>followers</a:t>
            </a:r>
            <a:r>
              <a:rPr lang="pt-BR" sz="1800" b="0" i="0" u="none" strike="noStrike" cap="none" dirty="0">
                <a:solidFill>
                  <a:srgbClr val="000000"/>
                </a:solidFill>
                <a:effectLst/>
                <a:latin typeface="Arial"/>
                <a:ea typeface="Arial"/>
                <a:cs typeface="Arial"/>
                <a:sym typeface="Arial"/>
              </a:rPr>
              <a:t>". O último é mais legível e o espaço adicionado é menor comparado ao espaço usado pelo próprio objeto-chave e o objeto de valor. Enquanto chaves curtas, obviamente, consomem um pouco menos de memória, seu trabalho é encontrar o equilíbrio certo.</a:t>
            </a:r>
          </a:p>
          <a:p>
            <a:r>
              <a:rPr lang="pt-BR" sz="1800" b="0" i="0" u="none" strike="noStrike" cap="none" dirty="0">
                <a:solidFill>
                  <a:srgbClr val="000000"/>
                </a:solidFill>
                <a:effectLst/>
                <a:latin typeface="Arial"/>
                <a:ea typeface="Arial"/>
                <a:cs typeface="Arial"/>
                <a:sym typeface="Arial"/>
              </a:rPr>
              <a:t>Tente ficar com um esquema. Por exemplo, "</a:t>
            </a:r>
            <a:r>
              <a:rPr lang="pt-BR" sz="1800" b="0" i="0" u="none" strike="noStrike" cap="none" dirty="0" err="1">
                <a:solidFill>
                  <a:srgbClr val="000000"/>
                </a:solidFill>
                <a:effectLst/>
                <a:latin typeface="Arial"/>
                <a:ea typeface="Arial"/>
                <a:cs typeface="Arial"/>
                <a:sym typeface="Arial"/>
              </a:rPr>
              <a:t>object-type</a:t>
            </a:r>
            <a:r>
              <a:rPr lang="pt-BR" sz="1800" b="0" i="0" u="none" strike="noStrike" cap="none" dirty="0">
                <a:solidFill>
                  <a:srgbClr val="000000"/>
                </a:solidFill>
                <a:effectLst/>
                <a:latin typeface="Arial"/>
                <a:ea typeface="Arial"/>
                <a:cs typeface="Arial"/>
                <a:sym typeface="Arial"/>
              </a:rPr>
              <a:t>: id" é uma boa ideia, como em "</a:t>
            </a:r>
            <a:r>
              <a:rPr lang="pt-BR" sz="1800" b="0" i="0" u="none" strike="noStrike" cap="none" dirty="0" err="1">
                <a:solidFill>
                  <a:srgbClr val="000000"/>
                </a:solidFill>
                <a:effectLst/>
                <a:latin typeface="Arial"/>
                <a:ea typeface="Arial"/>
                <a:cs typeface="Arial"/>
                <a:sym typeface="Arial"/>
              </a:rPr>
              <a:t>user</a:t>
            </a:r>
            <a:r>
              <a:rPr lang="pt-BR" sz="1800" b="0" i="0" u="none" strike="noStrike" cap="none" dirty="0">
                <a:solidFill>
                  <a:srgbClr val="000000"/>
                </a:solidFill>
                <a:effectLst/>
                <a:latin typeface="Arial"/>
                <a:ea typeface="Arial"/>
                <a:cs typeface="Arial"/>
                <a:sym typeface="Arial"/>
              </a:rPr>
              <a:t>: 1000". Pontos ou traços são </a:t>
            </a:r>
            <a:r>
              <a:rPr lang="pt-BR" sz="1800" b="0" i="0" u="none" strike="noStrike" cap="none" dirty="0" err="1">
                <a:solidFill>
                  <a:srgbClr val="000000"/>
                </a:solidFill>
                <a:effectLst/>
                <a:latin typeface="Arial"/>
                <a:ea typeface="Arial"/>
                <a:cs typeface="Arial"/>
                <a:sym typeface="Arial"/>
              </a:rPr>
              <a:t>freqüentemente</a:t>
            </a:r>
            <a:r>
              <a:rPr lang="pt-BR" sz="1800" b="0" i="0" u="none" strike="noStrike" cap="none" dirty="0">
                <a:solidFill>
                  <a:srgbClr val="000000"/>
                </a:solidFill>
                <a:effectLst/>
                <a:latin typeface="Arial"/>
                <a:ea typeface="Arial"/>
                <a:cs typeface="Arial"/>
                <a:sym typeface="Arial"/>
              </a:rPr>
              <a:t> usados ​​para campos com várias palavras, como em "</a:t>
            </a:r>
            <a:r>
              <a:rPr lang="pt-BR" sz="1800" b="0" i="0" u="none" strike="noStrike" cap="none" dirty="0" err="1">
                <a:solidFill>
                  <a:srgbClr val="000000"/>
                </a:solidFill>
                <a:effectLst/>
                <a:latin typeface="Arial"/>
                <a:ea typeface="Arial"/>
                <a:cs typeface="Arial"/>
                <a:sym typeface="Arial"/>
              </a:rPr>
              <a:t>comment</a:t>
            </a:r>
            <a:r>
              <a:rPr lang="pt-BR" sz="1800" b="0" i="0" u="none" strike="noStrike" cap="none" dirty="0">
                <a:solidFill>
                  <a:srgbClr val="000000"/>
                </a:solidFill>
                <a:effectLst/>
                <a:latin typeface="Arial"/>
                <a:ea typeface="Arial"/>
                <a:cs typeface="Arial"/>
                <a:sym typeface="Arial"/>
              </a:rPr>
              <a:t>: 1234: reply.to" ou "</a:t>
            </a:r>
            <a:r>
              <a:rPr lang="pt-BR" sz="1800" b="0" i="0" u="none" strike="noStrike" cap="none" dirty="0" err="1">
                <a:solidFill>
                  <a:srgbClr val="000000"/>
                </a:solidFill>
                <a:effectLst/>
                <a:latin typeface="Arial"/>
                <a:ea typeface="Arial"/>
                <a:cs typeface="Arial"/>
                <a:sym typeface="Arial"/>
              </a:rPr>
              <a:t>comment</a:t>
            </a:r>
            <a:r>
              <a:rPr lang="pt-BR" sz="1800" b="0" i="0" u="none" strike="noStrike" cap="none" dirty="0">
                <a:solidFill>
                  <a:srgbClr val="000000"/>
                </a:solidFill>
                <a:effectLst/>
                <a:latin typeface="Arial"/>
                <a:ea typeface="Arial"/>
                <a:cs typeface="Arial"/>
                <a:sym typeface="Arial"/>
              </a:rPr>
              <a:t>: 1234: </a:t>
            </a:r>
            <a:r>
              <a:rPr lang="pt-BR" sz="1800" b="0" i="0" u="none" strike="noStrike" cap="none" dirty="0" err="1">
                <a:solidFill>
                  <a:srgbClr val="000000"/>
                </a:solidFill>
                <a:effectLst/>
                <a:latin typeface="Arial"/>
                <a:ea typeface="Arial"/>
                <a:cs typeface="Arial"/>
                <a:sym typeface="Arial"/>
              </a:rPr>
              <a:t>reply-to</a:t>
            </a:r>
            <a:r>
              <a:rPr lang="pt-BR" sz="1800" b="0" i="0" u="none" strike="noStrike" cap="none" dirty="0">
                <a:solidFill>
                  <a:srgbClr val="000000"/>
                </a:solidFill>
                <a:effectLst/>
                <a:latin typeface="Arial"/>
                <a:ea typeface="Arial"/>
                <a:cs typeface="Arial"/>
                <a:sym typeface="Arial"/>
              </a:rPr>
              <a:t>".</a:t>
            </a:r>
          </a:p>
          <a:p>
            <a:r>
              <a:rPr lang="pt-BR" sz="1800" b="0" i="0" u="none" strike="noStrike" cap="none" dirty="0">
                <a:solidFill>
                  <a:srgbClr val="000000"/>
                </a:solidFill>
                <a:effectLst/>
                <a:latin typeface="Arial"/>
                <a:ea typeface="Arial"/>
                <a:cs typeface="Arial"/>
                <a:sym typeface="Arial"/>
              </a:rPr>
              <a:t>O tamanho máximo permitido da chave é de 512 MB.</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210411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5</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688007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Cordas Redis</a:t>
            </a:r>
          </a:p>
          <a:p>
            <a:r>
              <a:rPr lang="pt-BR" sz="1800" b="0" i="0" u="none" strike="noStrike" cap="none" dirty="0">
                <a:solidFill>
                  <a:srgbClr val="000000"/>
                </a:solidFill>
                <a:effectLst/>
                <a:latin typeface="Arial"/>
                <a:ea typeface="Arial"/>
                <a:cs typeface="Arial"/>
                <a:sym typeface="Arial"/>
              </a:rPr>
              <a:t>O tipo Redis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é o tipo mais simples de valor que você pode associar a uma chave Redis. É o único tipo de dados no </a:t>
            </a:r>
            <a:r>
              <a:rPr lang="pt-BR" sz="1800" b="0" i="0" u="none" strike="noStrike" cap="none" dirty="0" err="1">
                <a:solidFill>
                  <a:srgbClr val="000000"/>
                </a:solidFill>
                <a:effectLst/>
                <a:latin typeface="Arial"/>
                <a:ea typeface="Arial"/>
                <a:cs typeface="Arial"/>
                <a:sym typeface="Arial"/>
              </a:rPr>
              <a:t>Memcached</a:t>
            </a:r>
            <a:r>
              <a:rPr lang="pt-BR" sz="1800" b="0" i="0" u="none" strike="noStrike" cap="none" dirty="0">
                <a:solidFill>
                  <a:srgbClr val="000000"/>
                </a:solidFill>
                <a:effectLst/>
                <a:latin typeface="Arial"/>
                <a:ea typeface="Arial"/>
                <a:cs typeface="Arial"/>
                <a:sym typeface="Arial"/>
              </a:rPr>
              <a:t>, então também é muito natural que os recém-chegados o usem no Redis.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Como as chaves Redis são </a:t>
            </a:r>
            <a:r>
              <a:rPr lang="pt-BR" sz="1800" b="0" i="0" u="none" strike="noStrike" cap="none" dirty="0" err="1">
                <a:solidFill>
                  <a:srgbClr val="000000"/>
                </a:solidFill>
                <a:effectLst/>
                <a:latin typeface="Arial"/>
                <a:ea typeface="Arial"/>
                <a:cs typeface="Arial"/>
                <a:sym typeface="Arial"/>
              </a:rPr>
              <a:t>strings</a:t>
            </a:r>
            <a:r>
              <a:rPr lang="pt-BR" sz="1800" b="0" i="0" u="none" strike="noStrike" cap="none" dirty="0">
                <a:solidFill>
                  <a:srgbClr val="000000"/>
                </a:solidFill>
                <a:effectLst/>
                <a:latin typeface="Arial"/>
                <a:ea typeface="Arial"/>
                <a:cs typeface="Arial"/>
                <a:sym typeface="Arial"/>
              </a:rPr>
              <a:t>, quando usamos o tipo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como um valor também, estamos mapeando uma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para outra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O tipo de dados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é útil para vários casos de uso, como o armazenamento em cache de fragmentos ou páginas HTML.</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08801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dirty="0">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27</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986970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Definir chave para manter o valor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Se a chave já tiver um valor, ele será sobrescrito, independentemente do tipo. Qualquer tempo de vida anterior associado à chave é descartado na operação SET bem-sucedida.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Opções</a:t>
            </a:r>
          </a:p>
          <a:p>
            <a:r>
              <a:rPr lang="pt-BR" sz="1800" b="0" i="0" u="none" strike="noStrike" cap="none" dirty="0">
                <a:solidFill>
                  <a:srgbClr val="000000"/>
                </a:solidFill>
                <a:effectLst/>
                <a:latin typeface="Arial"/>
                <a:ea typeface="Arial"/>
                <a:cs typeface="Arial"/>
                <a:sym typeface="Arial"/>
              </a:rPr>
              <a:t>A partir do Redis 2.6.12 SET suporta um conjunto de opções que modificam seu comportamento: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EX segundos - Defina o tempo de expiração especificado, em segundos.</a:t>
            </a:r>
          </a:p>
          <a:p>
            <a:r>
              <a:rPr lang="pt-BR" sz="1800" b="0" i="0" u="none" strike="noStrike" cap="none" dirty="0">
                <a:solidFill>
                  <a:srgbClr val="000000"/>
                </a:solidFill>
                <a:effectLst/>
                <a:latin typeface="Arial"/>
                <a:ea typeface="Arial"/>
                <a:cs typeface="Arial"/>
                <a:sym typeface="Arial"/>
              </a:rPr>
              <a:t>PX milissegundos - Defina o tempo de expiração especificado, em milissegundos.</a:t>
            </a:r>
          </a:p>
          <a:p>
            <a:r>
              <a:rPr lang="pt-BR" sz="1800" b="0" i="0" u="none" strike="noStrike" cap="none" dirty="0">
                <a:solidFill>
                  <a:srgbClr val="000000"/>
                </a:solidFill>
                <a:effectLst/>
                <a:latin typeface="Arial"/>
                <a:ea typeface="Arial"/>
                <a:cs typeface="Arial"/>
                <a:sym typeface="Arial"/>
              </a:rPr>
              <a:t>NX - Defina a chave somente se ela ainda não existir.</a:t>
            </a:r>
          </a:p>
          <a:p>
            <a:r>
              <a:rPr lang="pt-BR" sz="1800" b="0" i="0" u="none" strike="noStrike" cap="none" dirty="0">
                <a:solidFill>
                  <a:srgbClr val="000000"/>
                </a:solidFill>
                <a:effectLst/>
                <a:latin typeface="Arial"/>
                <a:ea typeface="Arial"/>
                <a:cs typeface="Arial"/>
                <a:sym typeface="Arial"/>
              </a:rPr>
              <a:t>XX - Somente configure a chave, se já existir.</a:t>
            </a:r>
          </a:p>
          <a:p>
            <a:r>
              <a:rPr lang="pt-BR" sz="1800" b="0" i="0" u="none" strike="noStrike" cap="none" dirty="0">
                <a:solidFill>
                  <a:srgbClr val="000000"/>
                </a:solidFill>
                <a:effectLst/>
                <a:latin typeface="Arial"/>
                <a:ea typeface="Arial"/>
                <a:cs typeface="Arial"/>
                <a:sym typeface="Arial"/>
              </a:rPr>
              <a:t>Nota: Como as opções do comando SET podem substituir SETNX, SETEX, PSETEX, é possível que em futuras versões do Redis estes três comandos sejam descontinuados e finalmente removidos.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de cadeia simples: OK se o SET foi executado corretamente. Resposta nula: uma resposta em massa nula é retornada se a operação SET não foi executada porque o usuário especificou a opção NX ou XX, mas a condição não foi atendida.</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067629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Rescreve parte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armazenada na chave, iniciando no deslocamento especificado, durante todo o comprimento do valor. Se o deslocamento for maior que o comprimento atual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na chave, 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será preenchida com zero bytes para ajustar o deslocamento. Chaves não existentes são consideradas como cadeias vazias, portanto, este comando garantirá que ele contenha uma cadeia de caracteres grande o suficiente para poder definir o valor no deslocamento.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Observe que o deslocamento máximo que você pode definir é 229 -1 (536870911), como Redis </a:t>
            </a:r>
            <a:r>
              <a:rPr lang="pt-BR" sz="1800" b="0" i="0" u="none" strike="noStrike" cap="none" dirty="0" err="1">
                <a:solidFill>
                  <a:srgbClr val="000000"/>
                </a:solidFill>
                <a:effectLst/>
                <a:latin typeface="Arial"/>
                <a:ea typeface="Arial"/>
                <a:cs typeface="Arial"/>
                <a:sym typeface="Arial"/>
              </a:rPr>
              <a:t>Strings</a:t>
            </a:r>
            <a:r>
              <a:rPr lang="pt-BR" sz="1800" b="0" i="0" u="none" strike="noStrike" cap="none" dirty="0">
                <a:solidFill>
                  <a:srgbClr val="000000"/>
                </a:solidFill>
                <a:effectLst/>
                <a:latin typeface="Arial"/>
                <a:ea typeface="Arial"/>
                <a:cs typeface="Arial"/>
                <a:sym typeface="Arial"/>
              </a:rPr>
              <a:t> estão limitados a 512 megabytes. Se você precisar crescer além desse tamanho, poderá usar várias chaves.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Aviso: Ao definir o último byte possível e o valor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armazenado na chave ainda não contém um valor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ou mantém um pequeno valor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o Redis precisa alocar toda a memória intermediária que pode bloquear o servidor por algum tempo. Em um 2010 MacBook Pro, definindo o número de byte 536870911 (alocação de 512MB) leva ~ 300ms, definindo o número de byte 134217728 (alocação de 128MB) leva ~ 80ms, configurando o número de bit 33554432 (alocação de 32MB) leva ~ 30ms e definindo o número de bits 8388608 leva ~ 8ms. Observe que, depois que essa primeira alocação é feita, as chamadas subsequentes para SETRANGE para a mesma chave não terão a sobrecarga de alocação.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Padrões</a:t>
            </a:r>
          </a:p>
          <a:p>
            <a:r>
              <a:rPr lang="pt-BR" sz="1800" b="0" i="0" u="none" strike="noStrike" cap="none" dirty="0">
                <a:solidFill>
                  <a:srgbClr val="000000"/>
                </a:solidFill>
                <a:effectLst/>
                <a:latin typeface="Arial"/>
                <a:ea typeface="Arial"/>
                <a:cs typeface="Arial"/>
                <a:sym typeface="Arial"/>
              </a:rPr>
              <a:t>Graças ao SETRANGE e aos comandos GETRANGE análogos, você pode usar </a:t>
            </a:r>
            <a:r>
              <a:rPr lang="pt-BR" sz="1800" b="0" i="0" u="none" strike="noStrike" cap="none" dirty="0" err="1">
                <a:solidFill>
                  <a:srgbClr val="000000"/>
                </a:solidFill>
                <a:effectLst/>
                <a:latin typeface="Arial"/>
                <a:ea typeface="Arial"/>
                <a:cs typeface="Arial"/>
                <a:sym typeface="Arial"/>
              </a:rPr>
              <a:t>strings</a:t>
            </a:r>
            <a:r>
              <a:rPr lang="pt-BR" sz="1800" b="0" i="0" u="none" strike="noStrike" cap="none" dirty="0">
                <a:solidFill>
                  <a:srgbClr val="000000"/>
                </a:solidFill>
                <a:effectLst/>
                <a:latin typeface="Arial"/>
                <a:ea typeface="Arial"/>
                <a:cs typeface="Arial"/>
                <a:sym typeface="Arial"/>
              </a:rPr>
              <a:t> Redis como um </a:t>
            </a:r>
            <a:r>
              <a:rPr lang="pt-BR" sz="1800" b="0" i="0" u="none" strike="noStrike" cap="none" dirty="0" err="1">
                <a:solidFill>
                  <a:srgbClr val="000000"/>
                </a:solidFill>
                <a:effectLst/>
                <a:latin typeface="Arial"/>
                <a:ea typeface="Arial"/>
                <a:cs typeface="Arial"/>
                <a:sym typeface="Arial"/>
              </a:rPr>
              <a:t>array</a:t>
            </a:r>
            <a:r>
              <a:rPr lang="pt-BR" sz="1800" b="0" i="0" u="none" strike="noStrike" cap="none" dirty="0">
                <a:solidFill>
                  <a:srgbClr val="000000"/>
                </a:solidFill>
                <a:effectLst/>
                <a:latin typeface="Arial"/>
                <a:ea typeface="Arial"/>
                <a:cs typeface="Arial"/>
                <a:sym typeface="Arial"/>
              </a:rPr>
              <a:t> linear com acesso aleatório O (1). Este é um armazenamento muito rápido e eficiente em muitos casos de uso do mundo real.</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inteira: o tamanho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depois que ela foi modificada pelo comando.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723354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Se a chave já existir e for uma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esse comando anexará o valor no final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Se a chave não existir, ela será criada e definida como uma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vazia, portanto, APPEND será semelhante a SET neste caso especial.</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inteira: o comprimento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após a operação de acréscimo.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451581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Define ou limpa o bit no deslocamento no valor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armazenado na chave.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bit é definido ou limpo, dependendo do valor, que pode ser 0 ou 1. Quando a chave não existe, um novo valor de sequência é criado. 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é criada para garantir que ela possa conter um pouco no deslocamento. O argumento de deslocamento é necessário para ser maior ou igual a 0 e menor que 232 (isso limita os bitmaps para 512 MB). Quando 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na chave é aumentada, os bits adicionados são definidos como 0.</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Aviso: Ao definir o último bit possível (offset igual a 232 -1) e o valor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armazenado na chave ainda não contém um valor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ou mantém um pequeno valor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Redis precisa alocar toda a memória intermediária que pode bloquear o servidor por algum tempo. Em um MacBook Pro 2010, definir o número de bits 232 -1 (512MB de alocação) leva ~ 300ms, definindo o número de bits 230-1 (128MB de alocação) leva ~ 80ms, definindo o bit número 228-1 (32MB alocação) leva ~ 30ms e definindo bit o número 226 -1 (8MB alocação) leva ~ 8ms. Observe que, quando essa primeira alocação é feita, as chamadas subsequentes para SETBIT para a mesma chave não terão a sobrecarga de alocação.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inteira: o valor do bit original armazenado no deslocamento.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866535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Define ou limpa o bit no deslocamento no valor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armazenado na chave.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bit é definido ou limpo, dependendo do valor, que pode ser 0 ou 1. Quando a chave não existe, um novo valor de sequência é criado. 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é criada para garantir que ela possa conter um pouco no deslocamento. O argumento de deslocamento é necessário para ser maior ou igual a 0 e menor que 232 (isso limita os bitmaps para 512 MB). Quando 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na chave é aumentada, os bits adicionados são definidos como 0.</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Aviso: Ao definir o último bit possível (offset igual a 232 -1) e o valor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armazenado na chave ainda não contém um valor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ou mantém um pequeno valor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Redis precisa alocar toda a memória intermediária que pode bloquear o servidor por algum tempo. Em um MacBook Pro 2010, definir o número de bits 232 -1 (512MB de alocação) leva ~ 300ms, definindo o número de bits 230-1 (128MB de alocação) leva ~ 80ms, definindo o bit número 228-1 (32MB alocação) leva ~ 30ms e definindo bit o número 226 -1 (8MB alocação) leva ~ 8ms. Observe que, quando essa primeira alocação é feita, as chamadas subsequentes para SETBIT para a mesma chave não terão a sobrecarga de alocação.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inteira: o valor do bit original armazenado no deslocamento.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313723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O comando INCR analisa o valor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como um inteiro, incrementa-o em um e, finalmente, define o valor obtido como o novo valor. Existem outros comandos semelhantes como INCRBY, DECR e DECRBY. Internamente, é sempre o mesmo comando, agindo de uma maneira um pouco diferente.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que significa que o INCR é atômico? Que até mesmo vários clientes que emitem o INCR contra a mesma chave nunca entrarão em uma condição de corrida. Por exemplo, nunca acontecerá que o cliente 1 leia "10", o cliente 2 leia "10" ao mesmo tempo, ambos aumentem para 11 e definam o novo valor para 11. O valor final será sempre 12 e o valor de leitura A operação </a:t>
            </a:r>
            <a:r>
              <a:rPr lang="pt-BR" sz="1800" b="0" i="0" u="none" strike="noStrike" cap="none" dirty="0" err="1">
                <a:solidFill>
                  <a:srgbClr val="000000"/>
                </a:solidFill>
                <a:effectLst/>
                <a:latin typeface="Arial"/>
                <a:ea typeface="Arial"/>
                <a:cs typeface="Arial"/>
                <a:sym typeface="Arial"/>
              </a:rPr>
              <a:t>increment-set</a:t>
            </a:r>
            <a:r>
              <a:rPr lang="pt-BR" sz="1800" b="0" i="0" u="none" strike="noStrike" cap="none" dirty="0">
                <a:solidFill>
                  <a:srgbClr val="000000"/>
                </a:solidFill>
                <a:effectLst/>
                <a:latin typeface="Arial"/>
                <a:ea typeface="Arial"/>
                <a:cs typeface="Arial"/>
                <a:sym typeface="Arial"/>
              </a:rPr>
              <a:t> é executada enquanto todos os outros clientes não estão executando um comando ao mesmo tempo.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Existem vários comandos para operar em </a:t>
            </a:r>
            <a:r>
              <a:rPr lang="pt-BR" sz="1800" b="0" i="0" u="none" strike="noStrike" cap="none" dirty="0" err="1">
                <a:solidFill>
                  <a:srgbClr val="000000"/>
                </a:solidFill>
                <a:effectLst/>
                <a:latin typeface="Arial"/>
                <a:ea typeface="Arial"/>
                <a:cs typeface="Arial"/>
                <a:sym typeface="Arial"/>
              </a:rPr>
              <a:t>strings</a:t>
            </a:r>
            <a:r>
              <a:rPr lang="pt-BR" sz="1800" b="0" i="0" u="none" strike="noStrike" cap="none" dirty="0">
                <a:solidFill>
                  <a:srgbClr val="000000"/>
                </a:solidFill>
                <a:effectLst/>
                <a:latin typeface="Arial"/>
                <a:ea typeface="Arial"/>
                <a:cs typeface="Arial"/>
                <a:sym typeface="Arial"/>
              </a:rPr>
              <a:t>. Por exemplo, o comando GETSET define uma chave para um novo valor, retornando o valor antigo como o resultado. Você pode usar este comando, por exemplo, se tiver um sistema que incrementa uma chave Redis usando o INCR toda vez que seu site recebe um novo visitante. Você pode querer coletar essas informações uma vez a cada hora, sem perder um único incremento. Você pode GETSET a chave, atribuindo-lhe o novo valor de "0" e lendo o valor antigo de volta.</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087920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en-US" sz="1800" b="0" i="0" u="none" strike="noStrike" cap="none" dirty="0">
                <a:solidFill>
                  <a:srgbClr val="000000"/>
                </a:solidFill>
                <a:effectLst/>
                <a:latin typeface="Arial"/>
                <a:ea typeface="Arial"/>
                <a:cs typeface="Arial"/>
                <a:sym typeface="Arial"/>
              </a:rPr>
              <a:t>From the examples you can also see how </a:t>
            </a:r>
            <a:r>
              <a:rPr lang="en-US" sz="1800" b="0" i="0" u="none" strike="noStrike" cap="none" dirty="0">
                <a:solidFill>
                  <a:srgbClr val="000000"/>
                </a:solidFill>
                <a:effectLst/>
                <a:latin typeface="Arial"/>
                <a:ea typeface="Arial"/>
                <a:cs typeface="Arial"/>
                <a:sym typeface="Arial"/>
                <a:hlinkClick r:id="rId3"/>
              </a:rPr>
              <a:t>DEL</a:t>
            </a:r>
            <a:r>
              <a:rPr lang="en-US" sz="1800" b="0" i="0" u="none" strike="noStrike" cap="none" dirty="0">
                <a:solidFill>
                  <a:srgbClr val="000000"/>
                </a:solidFill>
                <a:effectLst/>
                <a:latin typeface="Arial"/>
                <a:ea typeface="Arial"/>
                <a:cs typeface="Arial"/>
                <a:sym typeface="Arial"/>
              </a:rPr>
              <a:t> itself returns 1 or 0 depending on whether the key was removed (it existed) or not (there was no such key with that name).</a:t>
            </a:r>
          </a:p>
          <a:p>
            <a:r>
              <a:rPr lang="en-US" sz="1800" b="0" i="0" u="none" strike="noStrike" cap="none" dirty="0">
                <a:solidFill>
                  <a:srgbClr val="000000"/>
                </a:solidFill>
                <a:effectLst/>
                <a:latin typeface="Arial"/>
                <a:ea typeface="Arial"/>
                <a:cs typeface="Arial"/>
                <a:sym typeface="Arial"/>
              </a:rPr>
              <a:t>There are many key space related commands, but the above two are the essential ones together with the </a:t>
            </a:r>
            <a:r>
              <a:rPr lang="en-US" sz="1800" b="0" i="0" u="none" strike="noStrike" cap="none" dirty="0" err="1">
                <a:solidFill>
                  <a:srgbClr val="000000"/>
                </a:solidFill>
                <a:effectLst/>
                <a:latin typeface="Arial"/>
                <a:ea typeface="Arial"/>
                <a:cs typeface="Arial"/>
                <a:sym typeface="Arial"/>
                <a:hlinkClick r:id="rId4"/>
              </a:rPr>
              <a:t>TYPE</a:t>
            </a:r>
            <a:r>
              <a:rPr lang="en-US" sz="1800" b="0" i="0" u="none" strike="noStrike" cap="none" dirty="0" err="1">
                <a:solidFill>
                  <a:srgbClr val="000000"/>
                </a:solidFill>
                <a:effectLst/>
                <a:latin typeface="Arial"/>
                <a:ea typeface="Arial"/>
                <a:cs typeface="Arial"/>
                <a:sym typeface="Arial"/>
              </a:rPr>
              <a:t>command</a:t>
            </a:r>
            <a:r>
              <a:rPr lang="en-US" sz="1800" b="0" i="0" u="none" strike="noStrike" cap="none" dirty="0">
                <a:solidFill>
                  <a:srgbClr val="000000"/>
                </a:solidFill>
                <a:effectLst/>
                <a:latin typeface="Arial"/>
                <a:ea typeface="Arial"/>
                <a:cs typeface="Arial"/>
                <a:sym typeface="Arial"/>
              </a:rPr>
              <a:t>, which returns the kind of value stored at the specified key:</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400466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Antes de continuar com estruturas de dados mais complexas, precisamos discutir outro recurso que funciona independentemente do tipo de valor e é chamado Redis expira. Basicamente, você pode definir um tempo limite para uma chave, que é um tempo limitado para viver. Quando o tempo de vida transcorre, a chave é automaticamente destruída, exatamente como se o usuário chamasse o comando DEL com a chave.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Algumas informações rápidas sobre o Redis expiram:</a:t>
            </a:r>
          </a:p>
          <a:p>
            <a:endParaRPr lang="pt-BR" sz="1800" b="0" i="0" u="none" strike="noStrike" cap="none" dirty="0">
              <a:solidFill>
                <a:srgbClr val="000000"/>
              </a:solidFill>
              <a:effectLst/>
              <a:latin typeface="Arial"/>
              <a:ea typeface="Arial"/>
              <a:cs typeface="Arial"/>
              <a:sym typeface="Arial"/>
            </a:endParaRPr>
          </a:p>
          <a:p>
            <a:pPr marL="514350" indent="-285750">
              <a:buFont typeface="Arial" panose="020B0604020202020204" pitchFamily="34" charset="0"/>
              <a:buChar char="•"/>
            </a:pPr>
            <a:r>
              <a:rPr lang="pt-BR" sz="1800" b="0" i="0" u="none" strike="noStrike" cap="none" dirty="0">
                <a:solidFill>
                  <a:srgbClr val="000000"/>
                </a:solidFill>
                <a:effectLst/>
                <a:latin typeface="Arial"/>
                <a:ea typeface="Arial"/>
                <a:cs typeface="Arial"/>
                <a:sym typeface="Arial"/>
              </a:rPr>
              <a:t>Eles podem ser definidos usando precisão de segundos ou milissegundos.</a:t>
            </a:r>
          </a:p>
          <a:p>
            <a:pPr marL="514350" indent="-285750">
              <a:buFont typeface="Arial" panose="020B0604020202020204" pitchFamily="34" charset="0"/>
              <a:buChar char="•"/>
            </a:pPr>
            <a:r>
              <a:rPr lang="pt-BR" sz="1800" b="0" i="0" u="none" strike="noStrike" cap="none" dirty="0">
                <a:solidFill>
                  <a:srgbClr val="000000"/>
                </a:solidFill>
                <a:effectLst/>
                <a:latin typeface="Arial"/>
                <a:ea typeface="Arial"/>
                <a:cs typeface="Arial"/>
                <a:sym typeface="Arial"/>
              </a:rPr>
              <a:t>No entanto, a resolução do tempo de expiração é sempre de 1 milissegundo.</a:t>
            </a:r>
          </a:p>
          <a:p>
            <a:pPr marL="514350" indent="-285750">
              <a:buFont typeface="Arial" panose="020B0604020202020204" pitchFamily="34" charset="0"/>
              <a:buChar char="•"/>
            </a:pPr>
            <a:r>
              <a:rPr lang="pt-BR" sz="1800" b="0" i="0" u="none" strike="noStrike" cap="none" dirty="0">
                <a:solidFill>
                  <a:srgbClr val="000000"/>
                </a:solidFill>
                <a:effectLst/>
                <a:latin typeface="Arial"/>
                <a:ea typeface="Arial"/>
                <a:cs typeface="Arial"/>
                <a:sym typeface="Arial"/>
              </a:rPr>
              <a:t>As informações sobre expirar são replicadas e mantidas em disco, o tempo virtualmente passa quando seu servidor Redis permanece parado (isso significa que o Redis salva a data em que uma chave irá expirar).</a:t>
            </a:r>
          </a:p>
          <a:p>
            <a:r>
              <a:rPr lang="pt-BR" sz="1800" b="0" i="0" u="none" strike="noStrike" cap="none" dirty="0">
                <a:solidFill>
                  <a:srgbClr val="000000"/>
                </a:solidFill>
                <a:effectLst/>
                <a:latin typeface="Arial"/>
                <a:ea typeface="Arial"/>
                <a:cs typeface="Arial"/>
                <a:sym typeface="Arial"/>
              </a:rPr>
              <a:t>Definir uma expiração é trivial:</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86059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6</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418369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A chave desapareceu entre as duas chamadas GET, já que a segunda ligação atrasou mais de 5 segundos. No exemplo acima, usamos EXPIRE para definir a expiração (ela também pode ser usada para definir uma expiração diferente para uma chave que já tenha uma, como PERSIST pode ser usada para remover a expiração e tornar a chave persistente para sempre ). No entanto, também podemos criar chaves com validade usando outros comandos do Redis. Por exemplo, usando as opções SET:</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exemplo acima define uma chave com o valor da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100, com uma validade de dez segundos. Posteriormente, o comando TTL é chamado para verificar o tempo restante para a chave.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Para definir e verificar a validade em milissegundos, verifique os comandos PEXPIRE e PTTL e a lista completa de opções SET.</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835706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dirty="0">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37</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3505228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Conjuntos Redis são coleções não ordenadas de </a:t>
            </a:r>
            <a:r>
              <a:rPr lang="pt-BR" sz="1800" b="0" i="0" u="none" strike="noStrike" cap="none" dirty="0" err="1">
                <a:solidFill>
                  <a:srgbClr val="000000"/>
                </a:solidFill>
                <a:effectLst/>
                <a:latin typeface="Arial"/>
                <a:ea typeface="Arial"/>
                <a:cs typeface="Arial"/>
                <a:sym typeface="Arial"/>
              </a:rPr>
              <a:t>strings</a:t>
            </a:r>
            <a:r>
              <a:rPr lang="pt-BR" sz="1800" b="0" i="0" u="none" strike="noStrike" cap="none" dirty="0">
                <a:solidFill>
                  <a:srgbClr val="000000"/>
                </a:solidFill>
                <a:effectLst/>
                <a:latin typeface="Arial"/>
                <a:ea typeface="Arial"/>
                <a:cs typeface="Arial"/>
                <a:sym typeface="Arial"/>
              </a:rPr>
              <a:t>. O comando SADD adiciona novos elementos a um conjunto. Também é possível fazer várias outras operações em relação a conjuntos como teste, se um determinado elemento já existir, realizando a interseção, união ou diferença entre vários conjuntos e assim por diante.</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652503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Adicione os membros especificados ao conjunto armazenado na chave. Membros especificados que já são membros desse conjunto são ignorados. Se a chave não existir, um novo conjunto será criado antes de incluir os membros especificados.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Um erro é retornado quando o valor armazenado na chave não é um conjunto.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inteira: o número de elementos que foram adicionados ao conjunto, não incluindo todos os elementos já presentes no conjunto.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465667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SUNION</a:t>
            </a:r>
          </a:p>
          <a:p>
            <a:r>
              <a:rPr lang="pt-BR" sz="1800" b="0" i="0" u="none" strike="noStrike" cap="none" dirty="0">
                <a:solidFill>
                  <a:srgbClr val="000000"/>
                </a:solidFill>
                <a:effectLst/>
                <a:latin typeface="Arial"/>
                <a:ea typeface="Arial"/>
                <a:cs typeface="Arial"/>
                <a:sym typeface="Arial"/>
              </a:rPr>
              <a:t>Retorna os membros do conjunto resultantes da união de todos os conjuntos dados.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SDIFF</a:t>
            </a:r>
          </a:p>
          <a:p>
            <a:r>
              <a:rPr lang="pt-BR" sz="1800" b="0" i="0" u="none" strike="noStrike" cap="none" dirty="0">
                <a:solidFill>
                  <a:srgbClr val="000000"/>
                </a:solidFill>
                <a:effectLst/>
                <a:latin typeface="Arial"/>
                <a:ea typeface="Arial"/>
                <a:cs typeface="Arial"/>
                <a:sym typeface="Arial"/>
              </a:rPr>
              <a:t>Retorna os membros do conjunto resultantes da diferença entre o primeiro conjunto e todos os conjuntos sucessivos.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SINTER</a:t>
            </a:r>
          </a:p>
          <a:p>
            <a:r>
              <a:rPr lang="pt-BR" sz="1800" b="0" i="0" u="none" strike="noStrike" cap="none" dirty="0">
                <a:solidFill>
                  <a:srgbClr val="000000"/>
                </a:solidFill>
                <a:effectLst/>
                <a:latin typeface="Arial"/>
                <a:ea typeface="Arial"/>
                <a:cs typeface="Arial"/>
                <a:sym typeface="Arial"/>
              </a:rPr>
              <a:t>Retorna os membros do conjunto resultante da interseção de todos os conjuntos dados.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da matriz: lista com membros do conjunto resultante.</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808122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"3" é um membro do conjunto, enquanto "30" não é.</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Conjuntos são bons para expressar relações entre objetos. Por exemplo, podemos facilmente usar conjuntos para implementar </a:t>
            </a:r>
            <a:r>
              <a:rPr lang="pt-BR" sz="1800" b="0" i="0" u="none" strike="noStrike" cap="none" dirty="0" err="1">
                <a:solidFill>
                  <a:srgbClr val="000000"/>
                </a:solidFill>
                <a:effectLst/>
                <a:latin typeface="Arial"/>
                <a:ea typeface="Arial"/>
                <a:cs typeface="Arial"/>
                <a:sym typeface="Arial"/>
              </a:rPr>
              <a:t>tags</a:t>
            </a:r>
            <a:r>
              <a:rPr lang="pt-BR" sz="1800" b="0" i="0" u="none" strike="noStrike" cap="none" dirty="0">
                <a:solidFill>
                  <a:srgbClr val="000000"/>
                </a:solidFill>
                <a:effectLst/>
                <a:latin typeface="Arial"/>
                <a:ea typeface="Arial"/>
                <a:cs typeface="Arial"/>
                <a:sym typeface="Arial"/>
              </a:rPr>
              <a:t>.</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Uma maneira simples de modelar esse problema é ter um conjunto para cada objeto que queremos marcar. O conjunto contém os </a:t>
            </a:r>
            <a:r>
              <a:rPr lang="pt-BR" sz="1800" b="0" i="0" u="none" strike="noStrike" cap="none" dirty="0" err="1">
                <a:solidFill>
                  <a:srgbClr val="000000"/>
                </a:solidFill>
                <a:effectLst/>
                <a:latin typeface="Arial"/>
                <a:ea typeface="Arial"/>
                <a:cs typeface="Arial"/>
                <a:sym typeface="Arial"/>
              </a:rPr>
              <a:t>IDs</a:t>
            </a:r>
            <a:r>
              <a:rPr lang="pt-BR" sz="1800" b="0" i="0" u="none" strike="noStrike" cap="none" dirty="0">
                <a:solidFill>
                  <a:srgbClr val="000000"/>
                </a:solidFill>
                <a:effectLst/>
                <a:latin typeface="Arial"/>
                <a:ea typeface="Arial"/>
                <a:cs typeface="Arial"/>
                <a:sym typeface="Arial"/>
              </a:rPr>
              <a:t> das </a:t>
            </a:r>
            <a:r>
              <a:rPr lang="pt-BR" sz="1800" b="0" i="0" u="none" strike="noStrike" cap="none" dirty="0" err="1">
                <a:solidFill>
                  <a:srgbClr val="000000"/>
                </a:solidFill>
                <a:effectLst/>
                <a:latin typeface="Arial"/>
                <a:ea typeface="Arial"/>
                <a:cs typeface="Arial"/>
                <a:sym typeface="Arial"/>
              </a:rPr>
              <a:t>tags</a:t>
            </a:r>
            <a:r>
              <a:rPr lang="pt-BR" sz="1800" b="0" i="0" u="none" strike="noStrike" cap="none" dirty="0">
                <a:solidFill>
                  <a:srgbClr val="000000"/>
                </a:solidFill>
                <a:effectLst/>
                <a:latin typeface="Arial"/>
                <a:ea typeface="Arial"/>
                <a:cs typeface="Arial"/>
                <a:sym typeface="Arial"/>
              </a:rPr>
              <a:t> associadas ao objeto.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Uma ilustração é marcar artigos de notícias. Se o artigo ID 1000 for marcado com as </a:t>
            </a:r>
            <a:r>
              <a:rPr lang="pt-BR" sz="1800" b="0" i="0" u="none" strike="noStrike" cap="none" dirty="0" err="1">
                <a:solidFill>
                  <a:srgbClr val="000000"/>
                </a:solidFill>
                <a:effectLst/>
                <a:latin typeface="Arial"/>
                <a:ea typeface="Arial"/>
                <a:cs typeface="Arial"/>
                <a:sym typeface="Arial"/>
              </a:rPr>
              <a:t>tags</a:t>
            </a:r>
            <a:r>
              <a:rPr lang="pt-BR" sz="1800" b="0" i="0" u="none" strike="noStrike" cap="none" dirty="0">
                <a:solidFill>
                  <a:srgbClr val="000000"/>
                </a:solidFill>
                <a:effectLst/>
                <a:latin typeface="Arial"/>
                <a:ea typeface="Arial"/>
                <a:cs typeface="Arial"/>
                <a:sym typeface="Arial"/>
              </a:rPr>
              <a:t> 1, 2, 5 e 77, um conjunto pode associar esses </a:t>
            </a:r>
            <a:r>
              <a:rPr lang="pt-BR" sz="1800" b="0" i="0" u="none" strike="noStrike" cap="none" dirty="0" err="1">
                <a:solidFill>
                  <a:srgbClr val="000000"/>
                </a:solidFill>
                <a:effectLst/>
                <a:latin typeface="Arial"/>
                <a:ea typeface="Arial"/>
                <a:cs typeface="Arial"/>
                <a:sym typeface="Arial"/>
              </a:rPr>
              <a:t>IDs</a:t>
            </a:r>
            <a:r>
              <a:rPr lang="pt-BR" sz="1800" b="0" i="0" u="none" strike="noStrike" cap="none" dirty="0">
                <a:solidFill>
                  <a:srgbClr val="000000"/>
                </a:solidFill>
                <a:effectLst/>
                <a:latin typeface="Arial"/>
                <a:ea typeface="Arial"/>
                <a:cs typeface="Arial"/>
                <a:sym typeface="Arial"/>
              </a:rPr>
              <a:t> de </a:t>
            </a:r>
            <a:r>
              <a:rPr lang="pt-BR" sz="1800" b="0" i="0" u="none" strike="noStrike" cap="none" dirty="0" err="1">
                <a:solidFill>
                  <a:srgbClr val="000000"/>
                </a:solidFill>
                <a:effectLst/>
                <a:latin typeface="Arial"/>
                <a:ea typeface="Arial"/>
                <a:cs typeface="Arial"/>
                <a:sym typeface="Arial"/>
              </a:rPr>
              <a:t>tag</a:t>
            </a:r>
            <a:r>
              <a:rPr lang="pt-BR" sz="1800" b="0" i="0" u="none" strike="noStrike" cap="none" dirty="0">
                <a:solidFill>
                  <a:srgbClr val="000000"/>
                </a:solidFill>
                <a:effectLst/>
                <a:latin typeface="Arial"/>
                <a:ea typeface="Arial"/>
                <a:cs typeface="Arial"/>
                <a:sym typeface="Arial"/>
              </a:rPr>
              <a:t> ao item de notícias: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546785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Remove e retorna um ou mais elementos aleatórios do armazenamento de valor definido na chave.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Essa operação é semelhante a SRANDMEMBER, que retorna um ou mais elementos aleatórios de um conjunto, mas não o remove.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argumento </a:t>
            </a:r>
            <a:r>
              <a:rPr lang="pt-BR" sz="1800" b="0" i="0" u="none" strike="noStrike" cap="none" dirty="0" err="1">
                <a:solidFill>
                  <a:srgbClr val="000000"/>
                </a:solidFill>
                <a:effectLst/>
                <a:latin typeface="Arial"/>
                <a:ea typeface="Arial"/>
                <a:cs typeface="Arial"/>
                <a:sym typeface="Arial"/>
              </a:rPr>
              <a:t>count</a:t>
            </a:r>
            <a:r>
              <a:rPr lang="pt-BR" sz="1800" b="0" i="0" u="none" strike="noStrike" cap="none" dirty="0">
                <a:solidFill>
                  <a:srgbClr val="000000"/>
                </a:solidFill>
                <a:effectLst/>
                <a:latin typeface="Arial"/>
                <a:ea typeface="Arial"/>
                <a:cs typeface="Arial"/>
                <a:sym typeface="Arial"/>
              </a:rPr>
              <a:t> está disponível desde a versão 3.2.</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907635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Remove e retorna um ou mais elementos aleatórios do armazenamento de valor definido na chave.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Essa operação é semelhante a SRANDMEMBER, que retorna um ou mais elementos aleatórios de um conjunto, mas não o remove.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argumento </a:t>
            </a:r>
            <a:r>
              <a:rPr lang="pt-BR" sz="1800" b="0" i="0" u="none" strike="noStrike" cap="none" dirty="0" err="1">
                <a:solidFill>
                  <a:srgbClr val="000000"/>
                </a:solidFill>
                <a:effectLst/>
                <a:latin typeface="Arial"/>
                <a:ea typeface="Arial"/>
                <a:cs typeface="Arial"/>
                <a:sym typeface="Arial"/>
              </a:rPr>
              <a:t>count</a:t>
            </a:r>
            <a:r>
              <a:rPr lang="pt-BR" sz="1800" b="0" i="0" u="none" strike="noStrike" cap="none" dirty="0">
                <a:solidFill>
                  <a:srgbClr val="000000"/>
                </a:solidFill>
                <a:effectLst/>
                <a:latin typeface="Arial"/>
                <a:ea typeface="Arial"/>
                <a:cs typeface="Arial"/>
                <a:sym typeface="Arial"/>
              </a:rPr>
              <a:t> está disponível desde a versão 3.2.</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539285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dirty="0">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44</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3026228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Conjuntos ordenados são um tipo de dados que é semelhante a uma mistura entre um Conjunto e um </a:t>
            </a:r>
            <a:r>
              <a:rPr lang="pt-BR" sz="1800" b="0" i="0" u="none" strike="noStrike" cap="none" dirty="0" err="1">
                <a:solidFill>
                  <a:srgbClr val="000000"/>
                </a:solidFill>
                <a:effectLst/>
                <a:latin typeface="Arial"/>
                <a:ea typeface="Arial"/>
                <a:cs typeface="Arial"/>
                <a:sym typeface="Arial"/>
              </a:rPr>
              <a:t>Hash</a:t>
            </a:r>
            <a:r>
              <a:rPr lang="pt-BR" sz="1800" b="0" i="0" u="none" strike="noStrike" cap="none" dirty="0">
                <a:solidFill>
                  <a:srgbClr val="000000"/>
                </a:solidFill>
                <a:effectLst/>
                <a:latin typeface="Arial"/>
                <a:ea typeface="Arial"/>
                <a:cs typeface="Arial"/>
                <a:sym typeface="Arial"/>
              </a:rPr>
              <a:t>. Da mesma forma que os conjuntos, os conjuntos classificados são compostos de elementos de sequência únicos e não repetitivos, portanto, em certo sentido, um conjunto classificado também é um conjunto.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No entanto, enquanto os elementos dentro dos conjuntos não são ordenados, cada elemento em um conjunto classificado é associado a um valor de ponto flutuante, chamado score (é por isso que o tipo também é semelhante a um </a:t>
            </a:r>
            <a:r>
              <a:rPr lang="pt-BR" sz="1800" b="0" i="0" u="none" strike="noStrike" cap="none" dirty="0" err="1">
                <a:solidFill>
                  <a:srgbClr val="000000"/>
                </a:solidFill>
                <a:effectLst/>
                <a:latin typeface="Arial"/>
                <a:ea typeface="Arial"/>
                <a:cs typeface="Arial"/>
                <a:sym typeface="Arial"/>
              </a:rPr>
              <a:t>hash</a:t>
            </a:r>
            <a:r>
              <a:rPr lang="pt-BR" sz="1800" b="0" i="0" u="none" strike="noStrike" cap="none" dirty="0">
                <a:solidFill>
                  <a:srgbClr val="000000"/>
                </a:solidFill>
                <a:effectLst/>
                <a:latin typeface="Arial"/>
                <a:ea typeface="Arial"/>
                <a:cs typeface="Arial"/>
                <a:sym typeface="Arial"/>
              </a:rPr>
              <a:t>, pois cada elemento é mapeado para um valor).</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Além disso, os elementos de um conjunto ordenado são ordenados (para que não sejam ordenados a pedido, a ordem é uma peculiaridade da estrutura de dados usada para representar conjuntos de classificação). Eles são ordenados de acordo com a seguinte regra: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Se A e B forem dois elementos com uma pontuação diferente, então A&gt; B se </a:t>
            </a:r>
            <a:r>
              <a:rPr lang="pt-BR" sz="1800" b="0" i="0" u="none" strike="noStrike" cap="none" dirty="0" err="1">
                <a:solidFill>
                  <a:srgbClr val="000000"/>
                </a:solidFill>
                <a:effectLst/>
                <a:latin typeface="Arial"/>
                <a:ea typeface="Arial"/>
                <a:cs typeface="Arial"/>
                <a:sym typeface="Arial"/>
              </a:rPr>
              <a:t>A.score</a:t>
            </a:r>
            <a:r>
              <a:rPr lang="pt-BR" sz="1800" b="0" i="0" u="none" strike="noStrike" cap="none" dirty="0">
                <a:solidFill>
                  <a:srgbClr val="000000"/>
                </a:solidFill>
                <a:effectLst/>
                <a:latin typeface="Arial"/>
                <a:ea typeface="Arial"/>
                <a:cs typeface="Arial"/>
                <a:sym typeface="Arial"/>
              </a:rPr>
              <a:t> for&gt; </a:t>
            </a:r>
            <a:r>
              <a:rPr lang="pt-BR" sz="1800" b="0" i="0" u="none" strike="noStrike" cap="none" dirty="0" err="1">
                <a:solidFill>
                  <a:srgbClr val="000000"/>
                </a:solidFill>
                <a:effectLst/>
                <a:latin typeface="Arial"/>
                <a:ea typeface="Arial"/>
                <a:cs typeface="Arial"/>
                <a:sym typeface="Arial"/>
              </a:rPr>
              <a:t>B.score</a:t>
            </a:r>
            <a:r>
              <a:rPr lang="pt-BR" sz="1800" b="0" i="0" u="none" strike="noStrike" cap="none" dirty="0">
                <a:solidFill>
                  <a:srgbClr val="000000"/>
                </a:solidFill>
                <a:effectLst/>
                <a:latin typeface="Arial"/>
                <a:ea typeface="Arial"/>
                <a:cs typeface="Arial"/>
                <a:sym typeface="Arial"/>
              </a:rPr>
              <a:t>.</a:t>
            </a:r>
          </a:p>
          <a:p>
            <a:r>
              <a:rPr lang="pt-BR" sz="1800" b="0" i="0" u="none" strike="noStrike" cap="none" dirty="0">
                <a:solidFill>
                  <a:srgbClr val="000000"/>
                </a:solidFill>
                <a:effectLst/>
                <a:latin typeface="Arial"/>
                <a:ea typeface="Arial"/>
                <a:cs typeface="Arial"/>
                <a:sym typeface="Arial"/>
              </a:rPr>
              <a:t>Se A e B tiverem exatamente a mesma pontuação, então A&gt; B se 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A for lexicograficamente maior que 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B. As cadeias A e B não podem ser iguais, pois os conjuntos classificados têm apenas elementos exclusivos.</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30906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7</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11472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Adiciona todos os membros especificados com as pontuações especificadas ao conjunto classificado armazenado na chave. É possível especificar vários pares de pontuação / membro. Se um membro especificado já for um membro do conjunto classificado, a pontuação será atualizada e o elemento reinserido na posição correta para garantir a ordem correta.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Se a chave não existir, um novo conjunto classificado com os membros especificados como membros únicos será criado, como se o conjunto classificado estivesse vazio. Se a chave existir, mas não contiver um conjunto classificado, será retornado um erro.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Os valores de pontuação devem ser a representação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de um número de ponto flutuante de precisão dupla. + </a:t>
            </a:r>
            <a:r>
              <a:rPr lang="pt-BR" sz="1800" b="0" i="0" u="none" strike="noStrike" cap="none" dirty="0" err="1">
                <a:solidFill>
                  <a:srgbClr val="000000"/>
                </a:solidFill>
                <a:effectLst/>
                <a:latin typeface="Arial"/>
                <a:ea typeface="Arial"/>
                <a:cs typeface="Arial"/>
                <a:sym typeface="Arial"/>
              </a:rPr>
              <a:t>inf</a:t>
            </a:r>
            <a:r>
              <a:rPr lang="pt-BR" sz="1800" b="0" i="0" u="none" strike="noStrike" cap="none" dirty="0">
                <a:solidFill>
                  <a:srgbClr val="000000"/>
                </a:solidFill>
                <a:effectLst/>
                <a:latin typeface="Arial"/>
                <a:ea typeface="Arial"/>
                <a:cs typeface="Arial"/>
                <a:sym typeface="Arial"/>
              </a:rPr>
              <a:t> e -</a:t>
            </a:r>
            <a:r>
              <a:rPr lang="pt-BR" sz="1800" b="0" i="0" u="none" strike="noStrike" cap="none" dirty="0" err="1">
                <a:solidFill>
                  <a:srgbClr val="000000"/>
                </a:solidFill>
                <a:effectLst/>
                <a:latin typeface="Arial"/>
                <a:ea typeface="Arial"/>
                <a:cs typeface="Arial"/>
                <a:sym typeface="Arial"/>
              </a:rPr>
              <a:t>inf</a:t>
            </a:r>
            <a:r>
              <a:rPr lang="pt-BR" sz="1800" b="0" i="0" u="none" strike="noStrike" cap="none" dirty="0">
                <a:solidFill>
                  <a:srgbClr val="000000"/>
                </a:solidFill>
                <a:effectLst/>
                <a:latin typeface="Arial"/>
                <a:ea typeface="Arial"/>
                <a:cs typeface="Arial"/>
                <a:sym typeface="Arial"/>
              </a:rPr>
              <a:t> são valores válidos também.</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Opções ZADD (Redis 3.0.2 ou superior)</a:t>
            </a:r>
          </a:p>
          <a:p>
            <a:r>
              <a:rPr lang="pt-BR" sz="1800" b="0" i="0" u="none" strike="noStrike" cap="none" dirty="0">
                <a:solidFill>
                  <a:srgbClr val="000000"/>
                </a:solidFill>
                <a:effectLst/>
                <a:latin typeface="Arial"/>
                <a:ea typeface="Arial"/>
                <a:cs typeface="Arial"/>
                <a:sym typeface="Arial"/>
              </a:rPr>
              <a:t>O ZADD suporta uma lista de opções, especificadas após o nome da chave e antes do primeiro argumento de pontuação. Opções são: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XX: atualiza apenas elementos que já existem. Nunca adicione elementos.</a:t>
            </a:r>
          </a:p>
          <a:p>
            <a:r>
              <a:rPr lang="pt-BR" sz="1800" b="0" i="0" u="none" strike="noStrike" cap="none" dirty="0">
                <a:solidFill>
                  <a:srgbClr val="000000"/>
                </a:solidFill>
                <a:effectLst/>
                <a:latin typeface="Arial"/>
                <a:ea typeface="Arial"/>
                <a:cs typeface="Arial"/>
                <a:sym typeface="Arial"/>
              </a:rPr>
              <a:t>NX: não atualize elementos já existentes. Sempre adicione novos elementos.</a:t>
            </a:r>
          </a:p>
          <a:p>
            <a:r>
              <a:rPr lang="pt-BR" sz="1800" b="0" i="0" u="none" strike="noStrike" cap="none" dirty="0">
                <a:solidFill>
                  <a:srgbClr val="000000"/>
                </a:solidFill>
                <a:effectLst/>
                <a:latin typeface="Arial"/>
                <a:ea typeface="Arial"/>
                <a:cs typeface="Arial"/>
                <a:sym typeface="Arial"/>
              </a:rPr>
              <a:t>CH: Modifique o valor de retorno do número de novos elementos adicionados, para o número total de elementos alterados (CH é uma abreviação de alterado). Elementos alterados são novos elementos adicionados e elementos já existentes para os quais a pontuação foi atualizada. Portanto, elementos especificados na linha de comando com a mesma pontuação que tinham no passado não são contados. Nota: normalmente, o valor de retorno do ZADD só conta o número de novos elementos adicionados.</a:t>
            </a:r>
          </a:p>
          <a:p>
            <a:r>
              <a:rPr lang="pt-BR" sz="1800" b="0" i="0" u="none" strike="noStrike" cap="none" dirty="0">
                <a:solidFill>
                  <a:srgbClr val="000000"/>
                </a:solidFill>
                <a:effectLst/>
                <a:latin typeface="Arial"/>
                <a:ea typeface="Arial"/>
                <a:cs typeface="Arial"/>
                <a:sym typeface="Arial"/>
              </a:rPr>
              <a:t>INCR: Quando esta opção é especificada, o ZADD age como ZINCRBY. Apenas um par de elementos de pontuação pode ser especificado neste modo.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546560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Como você pode ver, o ZADD é semelhante ao SADD, mas recebe um argumento adicional (colocado antes do elemento a ser adicionado), que é a pontuação. O ZADD também é </a:t>
            </a:r>
            <a:r>
              <a:rPr lang="pt-BR" sz="1800" b="0" i="0" u="none" strike="noStrike" cap="none" dirty="0" err="1">
                <a:solidFill>
                  <a:srgbClr val="000000"/>
                </a:solidFill>
                <a:effectLst/>
                <a:latin typeface="Arial"/>
                <a:ea typeface="Arial"/>
                <a:cs typeface="Arial"/>
                <a:sym typeface="Arial"/>
              </a:rPr>
              <a:t>variádico</a:t>
            </a:r>
            <a:r>
              <a:rPr lang="pt-BR" sz="1800" b="0" i="0" u="none" strike="noStrike" cap="none" dirty="0">
                <a:solidFill>
                  <a:srgbClr val="000000"/>
                </a:solidFill>
                <a:effectLst/>
                <a:latin typeface="Arial"/>
                <a:ea typeface="Arial"/>
                <a:cs typeface="Arial"/>
                <a:sym typeface="Arial"/>
              </a:rPr>
              <a:t>, portanto, você está livre para especificar vários pares de valores de pontuação, mesmo que isso não seja usado no exemplo acima.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Com conjuntos classificados, é trivial retornar uma lista de hackers classificados por ano de nascimento, porque na verdade eles já estão classificados.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689037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Adiciona todos os membros especificados com as pontuações especificadas ao conjunto classificado armazenado na chave. É possível especificar vários pares de pontuação / membro. Se um membro especificado já for um membro do conjunto classificado, a pontuação será atualizada e o elemento reinserido na posição correta para garantir a ordem correta.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Se a chave não existir, um novo conjunto classificado com os membros especificados como membros únicos será criado, como se o conjunto classificado estivesse vazio. Se a chave existir, mas não contiver um conjunto classificado, será retornado um erro.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Os valores de pontuação devem ser a representação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de um número de ponto flutuante de precisão dupla. + </a:t>
            </a:r>
            <a:r>
              <a:rPr lang="pt-BR" sz="1800" b="0" i="0" u="none" strike="noStrike" cap="none" dirty="0" err="1">
                <a:solidFill>
                  <a:srgbClr val="000000"/>
                </a:solidFill>
                <a:effectLst/>
                <a:latin typeface="Arial"/>
                <a:ea typeface="Arial"/>
                <a:cs typeface="Arial"/>
                <a:sym typeface="Arial"/>
              </a:rPr>
              <a:t>inf</a:t>
            </a:r>
            <a:r>
              <a:rPr lang="pt-BR" sz="1800" b="0" i="0" u="none" strike="noStrike" cap="none" dirty="0">
                <a:solidFill>
                  <a:srgbClr val="000000"/>
                </a:solidFill>
                <a:effectLst/>
                <a:latin typeface="Arial"/>
                <a:ea typeface="Arial"/>
                <a:cs typeface="Arial"/>
                <a:sym typeface="Arial"/>
              </a:rPr>
              <a:t> e -</a:t>
            </a:r>
            <a:r>
              <a:rPr lang="pt-BR" sz="1800" b="0" i="0" u="none" strike="noStrike" cap="none" dirty="0" err="1">
                <a:solidFill>
                  <a:srgbClr val="000000"/>
                </a:solidFill>
                <a:effectLst/>
                <a:latin typeface="Arial"/>
                <a:ea typeface="Arial"/>
                <a:cs typeface="Arial"/>
                <a:sym typeface="Arial"/>
              </a:rPr>
              <a:t>inf</a:t>
            </a:r>
            <a:r>
              <a:rPr lang="pt-BR" sz="1800" b="0" i="0" u="none" strike="noStrike" cap="none" dirty="0">
                <a:solidFill>
                  <a:srgbClr val="000000"/>
                </a:solidFill>
                <a:effectLst/>
                <a:latin typeface="Arial"/>
                <a:ea typeface="Arial"/>
                <a:cs typeface="Arial"/>
                <a:sym typeface="Arial"/>
              </a:rPr>
              <a:t> são valores válidos também.</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Opções ZADD (Redis 3.0.2 ou superior)</a:t>
            </a:r>
          </a:p>
          <a:p>
            <a:r>
              <a:rPr lang="pt-BR" sz="1800" b="0" i="0" u="none" strike="noStrike" cap="none" dirty="0">
                <a:solidFill>
                  <a:srgbClr val="000000"/>
                </a:solidFill>
                <a:effectLst/>
                <a:latin typeface="Arial"/>
                <a:ea typeface="Arial"/>
                <a:cs typeface="Arial"/>
                <a:sym typeface="Arial"/>
              </a:rPr>
              <a:t>O ZADD suporta uma lista de opções, especificadas após o nome da chave e antes do primeiro argumento de pontuação. Opções são: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XX: atualiza apenas elementos que já existem. Nunca adicione elementos.</a:t>
            </a:r>
          </a:p>
          <a:p>
            <a:r>
              <a:rPr lang="pt-BR" sz="1800" b="0" i="0" u="none" strike="noStrike" cap="none" dirty="0">
                <a:solidFill>
                  <a:srgbClr val="000000"/>
                </a:solidFill>
                <a:effectLst/>
                <a:latin typeface="Arial"/>
                <a:ea typeface="Arial"/>
                <a:cs typeface="Arial"/>
                <a:sym typeface="Arial"/>
              </a:rPr>
              <a:t>NX: não atualize elementos já existentes. Sempre adicione novos elementos.</a:t>
            </a:r>
          </a:p>
          <a:p>
            <a:r>
              <a:rPr lang="pt-BR" sz="1800" b="0" i="0" u="none" strike="noStrike" cap="none" dirty="0">
                <a:solidFill>
                  <a:srgbClr val="000000"/>
                </a:solidFill>
                <a:effectLst/>
                <a:latin typeface="Arial"/>
                <a:ea typeface="Arial"/>
                <a:cs typeface="Arial"/>
                <a:sym typeface="Arial"/>
              </a:rPr>
              <a:t>CH: Modifique o valor de retorno do número de novos elementos adicionados, para o número total de elementos alterados (CH é uma abreviação de alterado). Elementos alterados são novos elementos adicionados e elementos já existentes para os quais a pontuação foi atualizada. Portanto, elementos especificados na linha de comando com a mesma pontuação que tinham no passado não são contados. Nota: normalmente, o valor de retorno do ZADD só conta o número de novos elementos adicionados.</a:t>
            </a:r>
          </a:p>
          <a:p>
            <a:r>
              <a:rPr lang="pt-BR" sz="1800" b="0" i="0" u="none" strike="noStrike" cap="none" dirty="0">
                <a:solidFill>
                  <a:srgbClr val="000000"/>
                </a:solidFill>
                <a:effectLst/>
                <a:latin typeface="Arial"/>
                <a:ea typeface="Arial"/>
                <a:cs typeface="Arial"/>
                <a:sym typeface="Arial"/>
              </a:rPr>
              <a:t>INCR: Quando esta opção é especificada, o ZADD age como ZINCRBY. Apenas um par de elementos de pontuação pode ser especificado neste modo.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881596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Nota de implementação: Os conjuntos ordenados são implementados por meio de uma estrutura de dados com duas portas, contendo uma lista de pulos e uma tabela de </a:t>
            </a:r>
            <a:r>
              <a:rPr lang="pt-BR" sz="1800" b="0" i="0" u="none" strike="noStrike" cap="none" dirty="0" err="1">
                <a:solidFill>
                  <a:srgbClr val="000000"/>
                </a:solidFill>
                <a:effectLst/>
                <a:latin typeface="Arial"/>
                <a:ea typeface="Arial"/>
                <a:cs typeface="Arial"/>
                <a:sym typeface="Arial"/>
              </a:rPr>
              <a:t>hash</a:t>
            </a:r>
            <a:r>
              <a:rPr lang="pt-BR" sz="1800" b="0" i="0" u="none" strike="noStrike" cap="none" dirty="0">
                <a:solidFill>
                  <a:srgbClr val="000000"/>
                </a:solidFill>
                <a:effectLst/>
                <a:latin typeface="Arial"/>
                <a:ea typeface="Arial"/>
                <a:cs typeface="Arial"/>
                <a:sym typeface="Arial"/>
              </a:rPr>
              <a:t>, portanto, toda vez que adicionamos um elemento, o Redis realiza uma operação O (log (N)). Isso é bom, mas quando pedimos por</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Nota: 0 e -1 significa desde o índice do elemento 0 até o último elemento (-1 funciona aqui exatamente como no caso do comando LRANGE). elementos classificados, o Redis não precisa fazer nenhum trabalho, já está tudo ordenado:</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648350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Retorna todos os elementos no conjunto classificado na chave com uma pontuação entre min e </a:t>
            </a:r>
            <a:r>
              <a:rPr lang="pt-BR" sz="1800" b="0" i="0" u="none" strike="noStrike" cap="none" dirty="0" err="1">
                <a:solidFill>
                  <a:srgbClr val="000000"/>
                </a:solidFill>
                <a:effectLst/>
                <a:latin typeface="Arial"/>
                <a:ea typeface="Arial"/>
                <a:cs typeface="Arial"/>
                <a:sym typeface="Arial"/>
              </a:rPr>
              <a:t>max</a:t>
            </a:r>
            <a:r>
              <a:rPr lang="pt-BR" sz="1800" b="0" i="0" u="none" strike="noStrike" cap="none" dirty="0">
                <a:solidFill>
                  <a:srgbClr val="000000"/>
                </a:solidFill>
                <a:effectLst/>
                <a:latin typeface="Arial"/>
                <a:ea typeface="Arial"/>
                <a:cs typeface="Arial"/>
                <a:sym typeface="Arial"/>
              </a:rPr>
              <a:t> (incluindo elementos com pontuação igual a min ou </a:t>
            </a:r>
            <a:r>
              <a:rPr lang="pt-BR" sz="1800" b="0" i="0" u="none" strike="noStrike" cap="none" dirty="0" err="1">
                <a:solidFill>
                  <a:srgbClr val="000000"/>
                </a:solidFill>
                <a:effectLst/>
                <a:latin typeface="Arial"/>
                <a:ea typeface="Arial"/>
                <a:cs typeface="Arial"/>
                <a:sym typeface="Arial"/>
              </a:rPr>
              <a:t>max</a:t>
            </a:r>
            <a:r>
              <a:rPr lang="pt-BR" sz="1800" b="0" i="0" u="none" strike="noStrike" cap="none" dirty="0">
                <a:solidFill>
                  <a:srgbClr val="000000"/>
                </a:solidFill>
                <a:effectLst/>
                <a:latin typeface="Arial"/>
                <a:ea typeface="Arial"/>
                <a:cs typeface="Arial"/>
                <a:sym typeface="Arial"/>
              </a:rPr>
              <a:t>). Os elementos são considerados ordenados de baixa a alta pontuação.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Os elementos com a mesma pontuação são retornados em ordem lexicográfica (isso segue de uma propriedade da implementação do conjunto classificado no Redis e não envolve computação adicional).</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argumento LIMIT opcional pode ser usado para obter apenas um intervalo dos elementos correspondentes (semelhante ao deslocamento SELECT LIMIT, contagem em SQL). Lembre-se de que, se o deslocamento for grande, o conjunto classificado precisará ser percorrido pelos elementos de deslocamento antes de chegar aos elementos a serem retornados, o que pode adicionar complexidade de tempo O (N).</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argumento opcional WITHSCORES faz com que o comando retorne o elemento e sua pontuação, em vez do elemento sozinho. Esta opção está disponível desde o Redis 2.0.</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Intervalos exclusivos e infinito</a:t>
            </a:r>
          </a:p>
          <a:p>
            <a:r>
              <a:rPr lang="pt-BR" sz="1800" b="0" i="0" u="none" strike="noStrike" cap="none" dirty="0">
                <a:solidFill>
                  <a:srgbClr val="000000"/>
                </a:solidFill>
                <a:effectLst/>
                <a:latin typeface="Arial"/>
                <a:ea typeface="Arial"/>
                <a:cs typeface="Arial"/>
                <a:sym typeface="Arial"/>
              </a:rPr>
              <a:t>min e </a:t>
            </a:r>
            <a:r>
              <a:rPr lang="pt-BR" sz="1800" b="0" i="0" u="none" strike="noStrike" cap="none" dirty="0" err="1">
                <a:solidFill>
                  <a:srgbClr val="000000"/>
                </a:solidFill>
                <a:effectLst/>
                <a:latin typeface="Arial"/>
                <a:ea typeface="Arial"/>
                <a:cs typeface="Arial"/>
                <a:sym typeface="Arial"/>
              </a:rPr>
              <a:t>max</a:t>
            </a:r>
            <a:r>
              <a:rPr lang="pt-BR" sz="1800" b="0" i="0" u="none" strike="noStrike" cap="none" dirty="0">
                <a:solidFill>
                  <a:srgbClr val="000000"/>
                </a:solidFill>
                <a:effectLst/>
                <a:latin typeface="Arial"/>
                <a:ea typeface="Arial"/>
                <a:cs typeface="Arial"/>
                <a:sym typeface="Arial"/>
              </a:rPr>
              <a:t> podem ser -</a:t>
            </a:r>
            <a:r>
              <a:rPr lang="pt-BR" sz="1800" b="0" i="0" u="none" strike="noStrike" cap="none" dirty="0" err="1">
                <a:solidFill>
                  <a:srgbClr val="000000"/>
                </a:solidFill>
                <a:effectLst/>
                <a:latin typeface="Arial"/>
                <a:ea typeface="Arial"/>
                <a:cs typeface="Arial"/>
                <a:sym typeface="Arial"/>
              </a:rPr>
              <a:t>inf</a:t>
            </a:r>
            <a:r>
              <a:rPr lang="pt-BR" sz="1800" b="0" i="0" u="none" strike="noStrike" cap="none" dirty="0">
                <a:solidFill>
                  <a:srgbClr val="000000"/>
                </a:solidFill>
                <a:effectLst/>
                <a:latin typeface="Arial"/>
                <a:ea typeface="Arial"/>
                <a:cs typeface="Arial"/>
                <a:sym typeface="Arial"/>
              </a:rPr>
              <a:t> e + </a:t>
            </a:r>
            <a:r>
              <a:rPr lang="pt-BR" sz="1800" b="0" i="0" u="none" strike="noStrike" cap="none" dirty="0" err="1">
                <a:solidFill>
                  <a:srgbClr val="000000"/>
                </a:solidFill>
                <a:effectLst/>
                <a:latin typeface="Arial"/>
                <a:ea typeface="Arial"/>
                <a:cs typeface="Arial"/>
                <a:sym typeface="Arial"/>
              </a:rPr>
              <a:t>inf</a:t>
            </a:r>
            <a:r>
              <a:rPr lang="pt-BR" sz="1800" b="0" i="0" u="none" strike="noStrike" cap="none" dirty="0">
                <a:solidFill>
                  <a:srgbClr val="000000"/>
                </a:solidFill>
                <a:effectLst/>
                <a:latin typeface="Arial"/>
                <a:ea typeface="Arial"/>
                <a:cs typeface="Arial"/>
                <a:sym typeface="Arial"/>
              </a:rPr>
              <a:t>, para que você não precise saber a pontuação mais alta ou mais baixa no conjunto classificado para obter todos os elementos de uma pontuação ou até uma determinada pontuação.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Por padrão, o intervalo especificado por min e </a:t>
            </a:r>
            <a:r>
              <a:rPr lang="pt-BR" sz="1800" b="0" i="0" u="none" strike="noStrike" cap="none" dirty="0" err="1">
                <a:solidFill>
                  <a:srgbClr val="000000"/>
                </a:solidFill>
                <a:effectLst/>
                <a:latin typeface="Arial"/>
                <a:ea typeface="Arial"/>
                <a:cs typeface="Arial"/>
                <a:sym typeface="Arial"/>
              </a:rPr>
              <a:t>max</a:t>
            </a:r>
            <a:r>
              <a:rPr lang="pt-BR" sz="1800" b="0" i="0" u="none" strike="noStrike" cap="none" dirty="0">
                <a:solidFill>
                  <a:srgbClr val="000000"/>
                </a:solidFill>
                <a:effectLst/>
                <a:latin typeface="Arial"/>
                <a:ea typeface="Arial"/>
                <a:cs typeface="Arial"/>
                <a:sym typeface="Arial"/>
              </a:rPr>
              <a:t> é fechado (inclusive). É possível especificar um intervalo aberto (exclusivo) prefixando a pontuação com o caractere (. Por exemplo: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err="1">
                <a:solidFill>
                  <a:srgbClr val="000000"/>
                </a:solidFill>
                <a:effectLst/>
                <a:latin typeface="Arial"/>
                <a:ea typeface="Arial"/>
                <a:cs typeface="Arial"/>
                <a:sym typeface="Arial"/>
              </a:rPr>
              <a:t>Zsetagebyscore</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zset</a:t>
            </a:r>
            <a:r>
              <a:rPr lang="pt-BR" sz="1800" b="0" i="0" u="none" strike="noStrike" cap="none" dirty="0">
                <a:solidFill>
                  <a:srgbClr val="000000"/>
                </a:solidFill>
                <a:effectLst/>
                <a:latin typeface="Arial"/>
                <a:ea typeface="Arial"/>
                <a:cs typeface="Arial"/>
                <a:sym typeface="Arial"/>
              </a:rPr>
              <a:t> (1 5</a:t>
            </a:r>
          </a:p>
          <a:p>
            <a:r>
              <a:rPr lang="pt-BR" sz="1800" b="0" i="0" u="none" strike="noStrike" cap="none" dirty="0">
                <a:solidFill>
                  <a:srgbClr val="000000"/>
                </a:solidFill>
                <a:effectLst/>
                <a:latin typeface="Arial"/>
                <a:ea typeface="Arial"/>
                <a:cs typeface="Arial"/>
                <a:sym typeface="Arial"/>
              </a:rPr>
              <a:t>Retornará todos os elementos com 1 &lt;escore &lt;= 5 enquanto: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err="1">
                <a:solidFill>
                  <a:srgbClr val="000000"/>
                </a:solidFill>
                <a:effectLst/>
                <a:latin typeface="Arial"/>
                <a:ea typeface="Arial"/>
                <a:cs typeface="Arial"/>
                <a:sym typeface="Arial"/>
              </a:rPr>
              <a:t>Zsetagebyscore</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zset</a:t>
            </a:r>
            <a:r>
              <a:rPr lang="pt-BR" sz="1800" b="0" i="0" u="none" strike="noStrike" cap="none" dirty="0">
                <a:solidFill>
                  <a:srgbClr val="000000"/>
                </a:solidFill>
                <a:effectLst/>
                <a:latin typeface="Arial"/>
                <a:ea typeface="Arial"/>
                <a:cs typeface="Arial"/>
                <a:sym typeface="Arial"/>
              </a:rPr>
              <a:t> (5 (10</a:t>
            </a:r>
          </a:p>
          <a:p>
            <a:r>
              <a:rPr lang="pt-BR" sz="1800" b="0" i="0" u="none" strike="noStrike" cap="none" dirty="0">
                <a:solidFill>
                  <a:srgbClr val="000000"/>
                </a:solidFill>
                <a:effectLst/>
                <a:latin typeface="Arial"/>
                <a:ea typeface="Arial"/>
                <a:cs typeface="Arial"/>
                <a:sym typeface="Arial"/>
              </a:rPr>
              <a:t>Retornará todos os elementos com 5 &lt;escore &lt;10 (5 e 10 excluídos).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de matriz: lista de elementos no intervalo de pontuação especificado (opcionalmente com suas pontuações).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631566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830126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Retorna todos os elementos no conjunto classificado na chave com uma pontuação entre min e </a:t>
            </a:r>
            <a:r>
              <a:rPr lang="pt-BR" sz="1800" b="0" i="0" u="none" strike="noStrike" cap="none" dirty="0" err="1">
                <a:solidFill>
                  <a:srgbClr val="000000"/>
                </a:solidFill>
                <a:effectLst/>
                <a:latin typeface="Arial"/>
                <a:ea typeface="Arial"/>
                <a:cs typeface="Arial"/>
                <a:sym typeface="Arial"/>
              </a:rPr>
              <a:t>max</a:t>
            </a:r>
            <a:r>
              <a:rPr lang="pt-BR" sz="1800" b="0" i="0" u="none" strike="noStrike" cap="none" dirty="0">
                <a:solidFill>
                  <a:srgbClr val="000000"/>
                </a:solidFill>
                <a:effectLst/>
                <a:latin typeface="Arial"/>
                <a:ea typeface="Arial"/>
                <a:cs typeface="Arial"/>
                <a:sym typeface="Arial"/>
              </a:rPr>
              <a:t> (incluindo elementos com pontuação igual a min ou </a:t>
            </a:r>
            <a:r>
              <a:rPr lang="pt-BR" sz="1800" b="0" i="0" u="none" strike="noStrike" cap="none" dirty="0" err="1">
                <a:solidFill>
                  <a:srgbClr val="000000"/>
                </a:solidFill>
                <a:effectLst/>
                <a:latin typeface="Arial"/>
                <a:ea typeface="Arial"/>
                <a:cs typeface="Arial"/>
                <a:sym typeface="Arial"/>
              </a:rPr>
              <a:t>max</a:t>
            </a:r>
            <a:r>
              <a:rPr lang="pt-BR" sz="1800" b="0" i="0" u="none" strike="noStrike" cap="none" dirty="0">
                <a:solidFill>
                  <a:srgbClr val="000000"/>
                </a:solidFill>
                <a:effectLst/>
                <a:latin typeface="Arial"/>
                <a:ea typeface="Arial"/>
                <a:cs typeface="Arial"/>
                <a:sym typeface="Arial"/>
              </a:rPr>
              <a:t>). Os elementos são considerados ordenados de baixa a alta pontuação.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Os elementos com a mesma pontuação são retornados em ordem lexicográfica (isso segue de uma propriedade da implementação do conjunto classificado no Redis e não envolve computação adicional).</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argumento LIMIT opcional pode ser usado para obter apenas um intervalo dos elementos correspondentes (semelhante ao deslocamento SELECT LIMIT, contagem em SQL). Lembre-se de que, se o deslocamento for grande, o conjunto classificado precisará ser percorrido pelos elementos de deslocamento antes de chegar aos elementos a serem retornados, o que pode adicionar complexidade de tempo O (N).</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 argumento opcional WITHSCORES faz com que o comando retorne o elemento e sua pontuação, em vez do elemento sozinho. Esta opção está disponível desde o Redis 2.0.</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Intervalos exclusivos e infinito</a:t>
            </a:r>
          </a:p>
          <a:p>
            <a:r>
              <a:rPr lang="pt-BR" sz="1800" b="0" i="0" u="none" strike="noStrike" cap="none" dirty="0">
                <a:solidFill>
                  <a:srgbClr val="000000"/>
                </a:solidFill>
                <a:effectLst/>
                <a:latin typeface="Arial"/>
                <a:ea typeface="Arial"/>
                <a:cs typeface="Arial"/>
                <a:sym typeface="Arial"/>
              </a:rPr>
              <a:t>min e </a:t>
            </a:r>
            <a:r>
              <a:rPr lang="pt-BR" sz="1800" b="0" i="0" u="none" strike="noStrike" cap="none" dirty="0" err="1">
                <a:solidFill>
                  <a:srgbClr val="000000"/>
                </a:solidFill>
                <a:effectLst/>
                <a:latin typeface="Arial"/>
                <a:ea typeface="Arial"/>
                <a:cs typeface="Arial"/>
                <a:sym typeface="Arial"/>
              </a:rPr>
              <a:t>max</a:t>
            </a:r>
            <a:r>
              <a:rPr lang="pt-BR" sz="1800" b="0" i="0" u="none" strike="noStrike" cap="none" dirty="0">
                <a:solidFill>
                  <a:srgbClr val="000000"/>
                </a:solidFill>
                <a:effectLst/>
                <a:latin typeface="Arial"/>
                <a:ea typeface="Arial"/>
                <a:cs typeface="Arial"/>
                <a:sym typeface="Arial"/>
              </a:rPr>
              <a:t> podem ser -</a:t>
            </a:r>
            <a:r>
              <a:rPr lang="pt-BR" sz="1800" b="0" i="0" u="none" strike="noStrike" cap="none" dirty="0" err="1">
                <a:solidFill>
                  <a:srgbClr val="000000"/>
                </a:solidFill>
                <a:effectLst/>
                <a:latin typeface="Arial"/>
                <a:ea typeface="Arial"/>
                <a:cs typeface="Arial"/>
                <a:sym typeface="Arial"/>
              </a:rPr>
              <a:t>inf</a:t>
            </a:r>
            <a:r>
              <a:rPr lang="pt-BR" sz="1800" b="0" i="0" u="none" strike="noStrike" cap="none" dirty="0">
                <a:solidFill>
                  <a:srgbClr val="000000"/>
                </a:solidFill>
                <a:effectLst/>
                <a:latin typeface="Arial"/>
                <a:ea typeface="Arial"/>
                <a:cs typeface="Arial"/>
                <a:sym typeface="Arial"/>
              </a:rPr>
              <a:t> e + </a:t>
            </a:r>
            <a:r>
              <a:rPr lang="pt-BR" sz="1800" b="0" i="0" u="none" strike="noStrike" cap="none" dirty="0" err="1">
                <a:solidFill>
                  <a:srgbClr val="000000"/>
                </a:solidFill>
                <a:effectLst/>
                <a:latin typeface="Arial"/>
                <a:ea typeface="Arial"/>
                <a:cs typeface="Arial"/>
                <a:sym typeface="Arial"/>
              </a:rPr>
              <a:t>inf</a:t>
            </a:r>
            <a:r>
              <a:rPr lang="pt-BR" sz="1800" b="0" i="0" u="none" strike="noStrike" cap="none" dirty="0">
                <a:solidFill>
                  <a:srgbClr val="000000"/>
                </a:solidFill>
                <a:effectLst/>
                <a:latin typeface="Arial"/>
                <a:ea typeface="Arial"/>
                <a:cs typeface="Arial"/>
                <a:sym typeface="Arial"/>
              </a:rPr>
              <a:t>, para que você não precise saber a pontuação mais alta ou mais baixa no conjunto classificado para obter todos os elementos de uma pontuação ou até uma determinada pontuação.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Por padrão, o intervalo especificado por min e </a:t>
            </a:r>
            <a:r>
              <a:rPr lang="pt-BR" sz="1800" b="0" i="0" u="none" strike="noStrike" cap="none" dirty="0" err="1">
                <a:solidFill>
                  <a:srgbClr val="000000"/>
                </a:solidFill>
                <a:effectLst/>
                <a:latin typeface="Arial"/>
                <a:ea typeface="Arial"/>
                <a:cs typeface="Arial"/>
                <a:sym typeface="Arial"/>
              </a:rPr>
              <a:t>max</a:t>
            </a:r>
            <a:r>
              <a:rPr lang="pt-BR" sz="1800" b="0" i="0" u="none" strike="noStrike" cap="none" dirty="0">
                <a:solidFill>
                  <a:srgbClr val="000000"/>
                </a:solidFill>
                <a:effectLst/>
                <a:latin typeface="Arial"/>
                <a:ea typeface="Arial"/>
                <a:cs typeface="Arial"/>
                <a:sym typeface="Arial"/>
              </a:rPr>
              <a:t> é fechado (inclusive). É possível especificar um intervalo aberto (exclusivo) prefixando a pontuação com o caractere (. Por exemplo: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err="1">
                <a:solidFill>
                  <a:srgbClr val="000000"/>
                </a:solidFill>
                <a:effectLst/>
                <a:latin typeface="Arial"/>
                <a:ea typeface="Arial"/>
                <a:cs typeface="Arial"/>
                <a:sym typeface="Arial"/>
              </a:rPr>
              <a:t>Zsetagebyscore</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zset</a:t>
            </a:r>
            <a:r>
              <a:rPr lang="pt-BR" sz="1800" b="0" i="0" u="none" strike="noStrike" cap="none" dirty="0">
                <a:solidFill>
                  <a:srgbClr val="000000"/>
                </a:solidFill>
                <a:effectLst/>
                <a:latin typeface="Arial"/>
                <a:ea typeface="Arial"/>
                <a:cs typeface="Arial"/>
                <a:sym typeface="Arial"/>
              </a:rPr>
              <a:t> (1 5</a:t>
            </a:r>
          </a:p>
          <a:p>
            <a:r>
              <a:rPr lang="pt-BR" sz="1800" b="0" i="0" u="none" strike="noStrike" cap="none" dirty="0">
                <a:solidFill>
                  <a:srgbClr val="000000"/>
                </a:solidFill>
                <a:effectLst/>
                <a:latin typeface="Arial"/>
                <a:ea typeface="Arial"/>
                <a:cs typeface="Arial"/>
                <a:sym typeface="Arial"/>
              </a:rPr>
              <a:t>Retornará todos os elementos com 1 &lt;escore &lt;= 5 enquanto: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err="1">
                <a:solidFill>
                  <a:srgbClr val="000000"/>
                </a:solidFill>
                <a:effectLst/>
                <a:latin typeface="Arial"/>
                <a:ea typeface="Arial"/>
                <a:cs typeface="Arial"/>
                <a:sym typeface="Arial"/>
              </a:rPr>
              <a:t>Zsetagebyscore</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zset</a:t>
            </a:r>
            <a:r>
              <a:rPr lang="pt-BR" sz="1800" b="0" i="0" u="none" strike="noStrike" cap="none" dirty="0">
                <a:solidFill>
                  <a:srgbClr val="000000"/>
                </a:solidFill>
                <a:effectLst/>
                <a:latin typeface="Arial"/>
                <a:ea typeface="Arial"/>
                <a:cs typeface="Arial"/>
                <a:sym typeface="Arial"/>
              </a:rPr>
              <a:t> (5 (10</a:t>
            </a:r>
          </a:p>
          <a:p>
            <a:r>
              <a:rPr lang="pt-BR" sz="1800" b="0" i="0" u="none" strike="noStrike" cap="none" dirty="0">
                <a:solidFill>
                  <a:srgbClr val="000000"/>
                </a:solidFill>
                <a:effectLst/>
                <a:latin typeface="Arial"/>
                <a:ea typeface="Arial"/>
                <a:cs typeface="Arial"/>
                <a:sym typeface="Arial"/>
              </a:rPr>
              <a:t>Retornará todos os elementos com 5 &lt;escore &lt;10 (5 e 10 excluídos).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de matriz: lista de elementos no intervalo de pontuação especificado (opcionalmente com suas pontuações).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069782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861825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dirty="0">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54</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2173168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Para explicar o tipo de dados </a:t>
            </a:r>
            <a:r>
              <a:rPr lang="pt-BR" sz="1800" b="0" i="0" u="none" strike="noStrike" cap="none" dirty="0" err="1">
                <a:solidFill>
                  <a:srgbClr val="000000"/>
                </a:solidFill>
                <a:effectLst/>
                <a:latin typeface="Arial"/>
                <a:ea typeface="Arial"/>
                <a:cs typeface="Arial"/>
                <a:sym typeface="Arial"/>
              </a:rPr>
              <a:t>List</a:t>
            </a:r>
            <a:r>
              <a:rPr lang="pt-BR" sz="1800" b="0" i="0" u="none" strike="noStrike" cap="none" dirty="0">
                <a:solidFill>
                  <a:srgbClr val="000000"/>
                </a:solidFill>
                <a:effectLst/>
                <a:latin typeface="Arial"/>
                <a:ea typeface="Arial"/>
                <a:cs typeface="Arial"/>
                <a:sym typeface="Arial"/>
              </a:rPr>
              <a:t>, é melhor começar com um pouco de teoria, já que o termo </a:t>
            </a:r>
            <a:r>
              <a:rPr lang="pt-BR" sz="1800" b="0" i="0" u="none" strike="noStrike" cap="none" dirty="0" err="1">
                <a:solidFill>
                  <a:srgbClr val="000000"/>
                </a:solidFill>
                <a:effectLst/>
                <a:latin typeface="Arial"/>
                <a:ea typeface="Arial"/>
                <a:cs typeface="Arial"/>
                <a:sym typeface="Arial"/>
              </a:rPr>
              <a:t>List</a:t>
            </a:r>
            <a:r>
              <a:rPr lang="pt-BR" sz="1800" b="0" i="0" u="none" strike="noStrike" cap="none" dirty="0">
                <a:solidFill>
                  <a:srgbClr val="000000"/>
                </a:solidFill>
                <a:effectLst/>
                <a:latin typeface="Arial"/>
                <a:ea typeface="Arial"/>
                <a:cs typeface="Arial"/>
                <a:sym typeface="Arial"/>
              </a:rPr>
              <a:t> é </a:t>
            </a:r>
            <a:r>
              <a:rPr lang="pt-BR" sz="1800" b="0" i="0" u="none" strike="noStrike" cap="none" dirty="0" err="1">
                <a:solidFill>
                  <a:srgbClr val="000000"/>
                </a:solidFill>
                <a:effectLst/>
                <a:latin typeface="Arial"/>
                <a:ea typeface="Arial"/>
                <a:cs typeface="Arial"/>
                <a:sym typeface="Arial"/>
              </a:rPr>
              <a:t>freqüentemente</a:t>
            </a:r>
            <a:r>
              <a:rPr lang="pt-BR" sz="1800" b="0" i="0" u="none" strike="noStrike" cap="none" dirty="0">
                <a:solidFill>
                  <a:srgbClr val="000000"/>
                </a:solidFill>
                <a:effectLst/>
                <a:latin typeface="Arial"/>
                <a:ea typeface="Arial"/>
                <a:cs typeface="Arial"/>
                <a:sym typeface="Arial"/>
              </a:rPr>
              <a:t> usado de maneira imprópria pelas pessoas da tecnologia da informação. Por exemplo, "Listas de Python" não são o que o nome pode sugerir (Listas vinculadas), mas sim </a:t>
            </a:r>
            <a:r>
              <a:rPr lang="pt-BR" sz="1800" b="0" i="0" u="none" strike="noStrike" cap="none" dirty="0" err="1">
                <a:solidFill>
                  <a:srgbClr val="000000"/>
                </a:solidFill>
                <a:effectLst/>
                <a:latin typeface="Arial"/>
                <a:ea typeface="Arial"/>
                <a:cs typeface="Arial"/>
                <a:sym typeface="Arial"/>
              </a:rPr>
              <a:t>Arrays</a:t>
            </a:r>
            <a:r>
              <a:rPr lang="pt-BR" sz="1800" b="0" i="0" u="none" strike="noStrike" cap="none" dirty="0">
                <a:solidFill>
                  <a:srgbClr val="000000"/>
                </a:solidFill>
                <a:effectLst/>
                <a:latin typeface="Arial"/>
                <a:ea typeface="Arial"/>
                <a:cs typeface="Arial"/>
                <a:sym typeface="Arial"/>
              </a:rPr>
              <a:t> (o mesmo tipo de dado é chamado </a:t>
            </a:r>
            <a:r>
              <a:rPr lang="pt-BR" sz="1800" b="0" i="0" u="none" strike="noStrike" cap="none" dirty="0" err="1">
                <a:solidFill>
                  <a:srgbClr val="000000"/>
                </a:solidFill>
                <a:effectLst/>
                <a:latin typeface="Arial"/>
                <a:ea typeface="Arial"/>
                <a:cs typeface="Arial"/>
                <a:sym typeface="Arial"/>
              </a:rPr>
              <a:t>Array</a:t>
            </a:r>
            <a:r>
              <a:rPr lang="pt-BR" sz="1800" b="0" i="0" u="none" strike="noStrike" cap="none" dirty="0">
                <a:solidFill>
                  <a:srgbClr val="000000"/>
                </a:solidFill>
                <a:effectLst/>
                <a:latin typeface="Arial"/>
                <a:ea typeface="Arial"/>
                <a:cs typeface="Arial"/>
                <a:sym typeface="Arial"/>
              </a:rPr>
              <a:t> in Ruby na verdade).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De um ponto de vista muito geral, uma Lista é apenas uma sequência de elementos ordenados: 10,20,1,2,3 é uma lista. Mas as propriedades de uma lista implementada usando uma matriz são muito diferentes das propriedades de uma lista implementada usando uma lista vinculada.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As listas Redis são implementadas por meio de listas vinculadas. Isso significa que, mesmo se você tiver milhões de elementos em uma lista, a operação de adicionar um novo elemento na cabeça ou na cauda da lista é executada em tempo constante. A velocidade de adicionar um novo elemento com o comando LPUSH ao início de uma lista com dez elementos é o mesmo que adicionar um elemento ao cabeçalho da lista com 10 milhões de elementos.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Qual é o lado negativo? Acessar um elemento por índice é muito rápido em listas implementadas com um </a:t>
            </a:r>
            <a:r>
              <a:rPr lang="pt-BR" sz="1800" b="0" i="0" u="none" strike="noStrike" cap="none" dirty="0" err="1">
                <a:solidFill>
                  <a:srgbClr val="000000"/>
                </a:solidFill>
                <a:effectLst/>
                <a:latin typeface="Arial"/>
                <a:ea typeface="Arial"/>
                <a:cs typeface="Arial"/>
                <a:sym typeface="Arial"/>
              </a:rPr>
              <a:t>Array</a:t>
            </a:r>
            <a:r>
              <a:rPr lang="pt-BR" sz="1800" b="0" i="0" u="none" strike="noStrike" cap="none" dirty="0">
                <a:solidFill>
                  <a:srgbClr val="000000"/>
                </a:solidFill>
                <a:effectLst/>
                <a:latin typeface="Arial"/>
                <a:ea typeface="Arial"/>
                <a:cs typeface="Arial"/>
                <a:sym typeface="Arial"/>
              </a:rPr>
              <a:t> (acesso indexado em tempo constante) e não tão rápido em listas implementadas por listas vinculadas (onde a operação requer uma quantidade de trabalho proporcional ao índice do elemento acessado).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As listas Redis são implementadas com listas vinculadas porque, para um sistema de banco de dados, é crucial poder adicionar elementos a uma lista muito longa de maneira muito rápida. Outra grande vantagem, como você verá daqui a pouco, é que as Listas Redis podem ser tiradas em tempo constante em tempo constante.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Quando o acesso rápido ao meio de uma grande coleção de elementos é importante, há uma estrutura de dados diferente que pode ser usada, chamada de conjuntos de classificação.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56873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8</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954723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LPUSH</a:t>
            </a:r>
          </a:p>
          <a:p>
            <a:r>
              <a:rPr lang="pt-BR" sz="1800" b="0" i="0" u="none" strike="noStrike" cap="none" dirty="0">
                <a:solidFill>
                  <a:srgbClr val="000000"/>
                </a:solidFill>
                <a:effectLst/>
                <a:latin typeface="Arial"/>
                <a:ea typeface="Arial"/>
                <a:cs typeface="Arial"/>
                <a:sym typeface="Arial"/>
              </a:rPr>
              <a:t>Insira todos os valores especificados no topo da lista armazenada na chave. Se a chave não existir, ela será criada como uma lista vazia antes de executar as operações de envio. Quando a chave contém um valor que não é uma lista, um erro é retornado.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É possível enviar vários elementos usando uma única chamada de comando, especificando vários argumentos no final do comando. Os elementos são inseridos um após o outro no início da lista, do elemento mais à esquerda até o elemento mais à direita. Assim, por exemplo, o comando LPUSH </a:t>
            </a:r>
            <a:r>
              <a:rPr lang="pt-BR" sz="1800" b="0" i="0" u="none" strike="noStrike" cap="none" dirty="0" err="1">
                <a:solidFill>
                  <a:srgbClr val="000000"/>
                </a:solidFill>
                <a:effectLst/>
                <a:latin typeface="Arial"/>
                <a:ea typeface="Arial"/>
                <a:cs typeface="Arial"/>
                <a:sym typeface="Arial"/>
              </a:rPr>
              <a:t>mylist</a:t>
            </a:r>
            <a:r>
              <a:rPr lang="pt-BR" sz="1800" b="0" i="0" u="none" strike="noStrike" cap="none" dirty="0">
                <a:solidFill>
                  <a:srgbClr val="000000"/>
                </a:solidFill>
                <a:effectLst/>
                <a:latin typeface="Arial"/>
                <a:ea typeface="Arial"/>
                <a:cs typeface="Arial"/>
                <a:sym typeface="Arial"/>
              </a:rPr>
              <a:t> a b c resultará em uma lista contendo c como primeiro elemento, b como segundo elemento e como terceiro elemento.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inteira: o tamanho da lista após as operações de envio.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RPUSH</a:t>
            </a:r>
          </a:p>
          <a:p>
            <a:r>
              <a:rPr lang="pt-BR" sz="1800" b="0" i="0" u="none" strike="noStrike" cap="none" dirty="0">
                <a:solidFill>
                  <a:srgbClr val="000000"/>
                </a:solidFill>
                <a:effectLst/>
                <a:latin typeface="Arial"/>
                <a:ea typeface="Arial"/>
                <a:cs typeface="Arial"/>
                <a:sym typeface="Arial"/>
              </a:rPr>
              <a:t>Insira todos os valores especificados na parte final da lista armazenada na chave. Se a chave não existir, ela será criada como uma lista vazia antes de executar a operação de envio. Quando a chave contém um valor que não é uma lista, um erro é retornado.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É possível enviar vários elementos usando uma única chamada de comando, especificando vários argumentos no final do comando. Os elementos são inseridos um após o outro na parte final da lista, do elemento mais à esquerda até o elemento mais à direita. Assim, por exemplo, o comando RPUSH </a:t>
            </a:r>
            <a:r>
              <a:rPr lang="pt-BR" sz="1800" b="0" i="0" u="none" strike="noStrike" cap="none" dirty="0" err="1">
                <a:solidFill>
                  <a:srgbClr val="000000"/>
                </a:solidFill>
                <a:effectLst/>
                <a:latin typeface="Arial"/>
                <a:ea typeface="Arial"/>
                <a:cs typeface="Arial"/>
                <a:sym typeface="Arial"/>
              </a:rPr>
              <a:t>mylist</a:t>
            </a:r>
            <a:r>
              <a:rPr lang="pt-BR" sz="1800" b="0" i="0" u="none" strike="noStrike" cap="none" dirty="0">
                <a:solidFill>
                  <a:srgbClr val="000000"/>
                </a:solidFill>
                <a:effectLst/>
                <a:latin typeface="Arial"/>
                <a:ea typeface="Arial"/>
                <a:cs typeface="Arial"/>
                <a:sym typeface="Arial"/>
              </a:rPr>
              <a:t> a b c resultará em uma lista contendo um como primeiro elemento, b como segundo elemento </a:t>
            </a:r>
            <a:r>
              <a:rPr lang="pt-BR" sz="1800" b="0" i="0" u="none" strike="noStrike" cap="none" dirty="0" err="1">
                <a:solidFill>
                  <a:srgbClr val="000000"/>
                </a:solidFill>
                <a:effectLst/>
                <a:latin typeface="Arial"/>
                <a:ea typeface="Arial"/>
                <a:cs typeface="Arial"/>
                <a:sym typeface="Arial"/>
              </a:rPr>
              <a:t>ec</a:t>
            </a:r>
            <a:r>
              <a:rPr lang="pt-BR" sz="1800" b="0" i="0" u="none" strike="noStrike" cap="none" dirty="0">
                <a:solidFill>
                  <a:srgbClr val="000000"/>
                </a:solidFill>
                <a:effectLst/>
                <a:latin typeface="Arial"/>
                <a:ea typeface="Arial"/>
                <a:cs typeface="Arial"/>
                <a:sym typeface="Arial"/>
              </a:rPr>
              <a:t> como terceiro elemento.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inteira: o comprimento da lista após a operação de envio.</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7128560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O comando LPUSH adiciona um novo elemento em uma lista, à esquerda (na cabeça), enquanto o comando RPUSH adiciona um novo elemento em uma lista, à direita (na cauda). Finalmente, o comando LRANGE extrai os intervalos de elementos das listas: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Observe que LRANGE leva dois índices, o primeiro e o último elemento do intervalo a retornar. Ambos os índices podem ser negativos, dizendo ao Redis para começar a contar a partir do final: então -1 é o último elemento, -2 é o penúltimo elemento da lista e assim por diante.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Como você pode ver, o RPUSH anexou os elementos à direita da lista, enquanto o LPUSH final anexou o elemento à esquerda.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Ambos os comandos são </a:t>
            </a:r>
            <a:r>
              <a:rPr lang="pt-BR" sz="1800" b="0" i="0" u="none" strike="noStrike" cap="none" dirty="0" err="1">
                <a:solidFill>
                  <a:srgbClr val="000000"/>
                </a:solidFill>
                <a:effectLst/>
                <a:latin typeface="Arial"/>
                <a:ea typeface="Arial"/>
                <a:cs typeface="Arial"/>
                <a:sym typeface="Arial"/>
              </a:rPr>
              <a:t>variadic</a:t>
            </a:r>
            <a:r>
              <a:rPr lang="pt-BR" sz="1800" b="0" i="0" u="none" strike="noStrike" cap="none" dirty="0">
                <a:solidFill>
                  <a:srgbClr val="000000"/>
                </a:solidFill>
                <a:effectLst/>
                <a:latin typeface="Arial"/>
                <a:ea typeface="Arial"/>
                <a:cs typeface="Arial"/>
                <a:sym typeface="Arial"/>
              </a:rPr>
              <a:t>, o que significa que você está livre para enviar vários elementos para uma lista em uma única chamada:</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36336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LPOP</a:t>
            </a:r>
          </a:p>
          <a:p>
            <a:r>
              <a:rPr lang="pt-BR" sz="1800" b="0" i="0" u="none" strike="noStrike" cap="none" dirty="0">
                <a:solidFill>
                  <a:srgbClr val="000000"/>
                </a:solidFill>
                <a:effectLst/>
                <a:latin typeface="Arial"/>
                <a:ea typeface="Arial"/>
                <a:cs typeface="Arial"/>
                <a:sym typeface="Arial"/>
              </a:rPr>
              <a:t>Remove e retorna o primeiro elemento da lista armazenada na chave.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em cadeia em massa: o valor do primeiro elemento ou nulo quando a chave não existe.</a:t>
            </a:r>
          </a:p>
          <a:p>
            <a:r>
              <a:rPr lang="pt-BR" sz="1800" b="0" i="0" u="none" strike="noStrike" cap="none" dirty="0">
                <a:solidFill>
                  <a:srgbClr val="000000"/>
                </a:solidFill>
                <a:effectLst/>
                <a:latin typeface="Arial"/>
                <a:ea typeface="Arial"/>
                <a:cs typeface="Arial"/>
                <a:sym typeface="Arial"/>
              </a:rPr>
              <a:t>RPOP</a:t>
            </a:r>
          </a:p>
          <a:p>
            <a:r>
              <a:rPr lang="pt-BR" sz="1800" b="0" i="0" u="none" strike="noStrike" cap="none" dirty="0">
                <a:solidFill>
                  <a:srgbClr val="000000"/>
                </a:solidFill>
                <a:effectLst/>
                <a:latin typeface="Arial"/>
                <a:ea typeface="Arial"/>
                <a:cs typeface="Arial"/>
                <a:sym typeface="Arial"/>
              </a:rPr>
              <a:t>Remove e retorna o último elemento da lista armazenada na chave.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em cadeia em massa: o valor do último elemento ou nulo quando a chave não existe.</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43137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Apare uma lista existente para que ela contenha apenas o intervalo especificado de elementos especificados. Tanto o start quanto o stop são índices baseados em zero, onde 0 é o primeiro elemento da lista (o </a:t>
            </a:r>
            <a:r>
              <a:rPr lang="pt-BR" sz="1800" b="0" i="0" u="none" strike="noStrike" cap="none" dirty="0" err="1">
                <a:solidFill>
                  <a:srgbClr val="000000"/>
                </a:solidFill>
                <a:effectLst/>
                <a:latin typeface="Arial"/>
                <a:ea typeface="Arial"/>
                <a:cs typeface="Arial"/>
                <a:sym typeface="Arial"/>
              </a:rPr>
              <a:t>head</a:t>
            </a:r>
            <a:r>
              <a:rPr lang="pt-BR" sz="1800" b="0" i="0" u="none" strike="noStrike" cap="none" dirty="0">
                <a:solidFill>
                  <a:srgbClr val="000000"/>
                </a:solidFill>
                <a:effectLst/>
                <a:latin typeface="Arial"/>
                <a:ea typeface="Arial"/>
                <a:cs typeface="Arial"/>
                <a:sym typeface="Arial"/>
              </a:rPr>
              <a:t>), 1 o próximo elemento e assim por diante.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Por exemplo: LTRIM </a:t>
            </a:r>
            <a:r>
              <a:rPr lang="pt-BR" sz="1800" b="0" i="0" u="none" strike="noStrike" cap="none" dirty="0" err="1">
                <a:solidFill>
                  <a:srgbClr val="000000"/>
                </a:solidFill>
                <a:effectLst/>
                <a:latin typeface="Arial"/>
                <a:ea typeface="Arial"/>
                <a:cs typeface="Arial"/>
                <a:sym typeface="Arial"/>
              </a:rPr>
              <a:t>foobar</a:t>
            </a:r>
            <a:r>
              <a:rPr lang="pt-BR" sz="1800" b="0" i="0" u="none" strike="noStrike" cap="none" dirty="0">
                <a:solidFill>
                  <a:srgbClr val="000000"/>
                </a:solidFill>
                <a:effectLst/>
                <a:latin typeface="Arial"/>
                <a:ea typeface="Arial"/>
                <a:cs typeface="Arial"/>
                <a:sym typeface="Arial"/>
              </a:rPr>
              <a:t> 0 2 modificará a lista armazenada no </a:t>
            </a:r>
            <a:r>
              <a:rPr lang="pt-BR" sz="1800" b="0" i="0" u="none" strike="noStrike" cap="none" dirty="0" err="1">
                <a:solidFill>
                  <a:srgbClr val="000000"/>
                </a:solidFill>
                <a:effectLst/>
                <a:latin typeface="Arial"/>
                <a:ea typeface="Arial"/>
                <a:cs typeface="Arial"/>
                <a:sym typeface="Arial"/>
              </a:rPr>
              <a:t>foobar</a:t>
            </a:r>
            <a:r>
              <a:rPr lang="pt-BR" sz="1800" b="0" i="0" u="none" strike="noStrike" cap="none" dirty="0">
                <a:solidFill>
                  <a:srgbClr val="000000"/>
                </a:solidFill>
                <a:effectLst/>
                <a:latin typeface="Arial"/>
                <a:ea typeface="Arial"/>
                <a:cs typeface="Arial"/>
                <a:sym typeface="Arial"/>
              </a:rPr>
              <a:t> para que somente os três primeiros elementos da lista permaneçam.</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start e </a:t>
            </a:r>
            <a:r>
              <a:rPr lang="pt-BR" sz="1800" b="0" i="0" u="none" strike="noStrike" cap="none" dirty="0" err="1">
                <a:solidFill>
                  <a:srgbClr val="000000"/>
                </a:solidFill>
                <a:effectLst/>
                <a:latin typeface="Arial"/>
                <a:ea typeface="Arial"/>
                <a:cs typeface="Arial"/>
                <a:sym typeface="Arial"/>
              </a:rPr>
              <a:t>end</a:t>
            </a:r>
            <a:r>
              <a:rPr lang="pt-BR" sz="1800" b="0" i="0" u="none" strike="noStrike" cap="none" dirty="0">
                <a:solidFill>
                  <a:srgbClr val="000000"/>
                </a:solidFill>
                <a:effectLst/>
                <a:latin typeface="Arial"/>
                <a:ea typeface="Arial"/>
                <a:cs typeface="Arial"/>
                <a:sym typeface="Arial"/>
              </a:rPr>
              <a:t> também podem ser números negativos indicando offsets do final da lista, onde -1 é o último elemento da lista, -2 o penúltimo elemento e assim por diante.</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Índices fora do intervalo não produzirão um erro: se start for maior que o final da lista, ou start&gt; </a:t>
            </a:r>
            <a:r>
              <a:rPr lang="pt-BR" sz="1800" b="0" i="0" u="none" strike="noStrike" cap="none" dirty="0" err="1">
                <a:solidFill>
                  <a:srgbClr val="000000"/>
                </a:solidFill>
                <a:effectLst/>
                <a:latin typeface="Arial"/>
                <a:ea typeface="Arial"/>
                <a:cs typeface="Arial"/>
                <a:sym typeface="Arial"/>
              </a:rPr>
              <a:t>end</a:t>
            </a:r>
            <a:r>
              <a:rPr lang="pt-BR" sz="1800" b="0" i="0" u="none" strike="noStrike" cap="none" dirty="0">
                <a:solidFill>
                  <a:srgbClr val="000000"/>
                </a:solidFill>
                <a:effectLst/>
                <a:latin typeface="Arial"/>
                <a:ea typeface="Arial"/>
                <a:cs typeface="Arial"/>
                <a:sym typeface="Arial"/>
              </a:rPr>
              <a:t>, o resultado será uma lista vazia (o que faz com que a chave seja removida). Se o final for maior que o final da lista, o Redis o tratará como o último elemento da lista.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Um uso comum de LTRIM é junto com o LPUSH / RPUSH. Por exemplo: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LPUSH </a:t>
            </a:r>
            <a:r>
              <a:rPr lang="pt-BR" sz="1800" b="0" i="0" u="none" strike="noStrike" cap="none" dirty="0" err="1">
                <a:solidFill>
                  <a:srgbClr val="000000"/>
                </a:solidFill>
                <a:effectLst/>
                <a:latin typeface="Arial"/>
                <a:ea typeface="Arial"/>
                <a:cs typeface="Arial"/>
                <a:sym typeface="Arial"/>
              </a:rPr>
              <a:t>mylist</a:t>
            </a:r>
            <a:r>
              <a:rPr lang="pt-BR" sz="1800" b="0" i="0" u="none" strike="noStrike" cap="none" dirty="0">
                <a:solidFill>
                  <a:srgbClr val="000000"/>
                </a:solidFill>
                <a:effectLst/>
                <a:latin typeface="Arial"/>
                <a:ea typeface="Arial"/>
                <a:cs typeface="Arial"/>
                <a:sym typeface="Arial"/>
              </a:rPr>
              <a:t> </a:t>
            </a:r>
            <a:r>
              <a:rPr lang="pt-BR" sz="1800" b="0" i="0" u="none" strike="noStrike" cap="none" dirty="0" err="1">
                <a:solidFill>
                  <a:srgbClr val="000000"/>
                </a:solidFill>
                <a:effectLst/>
                <a:latin typeface="Arial"/>
                <a:ea typeface="Arial"/>
                <a:cs typeface="Arial"/>
                <a:sym typeface="Arial"/>
              </a:rPr>
              <a:t>someelement</a:t>
            </a:r>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LTRIM </a:t>
            </a:r>
            <a:r>
              <a:rPr lang="pt-BR" sz="1800" b="0" i="0" u="none" strike="noStrike" cap="none" dirty="0" err="1">
                <a:solidFill>
                  <a:srgbClr val="000000"/>
                </a:solidFill>
                <a:effectLst/>
                <a:latin typeface="Arial"/>
                <a:ea typeface="Arial"/>
                <a:cs typeface="Arial"/>
                <a:sym typeface="Arial"/>
              </a:rPr>
              <a:t>mylist</a:t>
            </a:r>
            <a:r>
              <a:rPr lang="pt-BR" sz="1800" b="0" i="0" u="none" strike="noStrike" cap="none" dirty="0">
                <a:solidFill>
                  <a:srgbClr val="000000"/>
                </a:solidFill>
                <a:effectLst/>
                <a:latin typeface="Arial"/>
                <a:ea typeface="Arial"/>
                <a:cs typeface="Arial"/>
                <a:sym typeface="Arial"/>
              </a:rPr>
              <a:t> 0 99</a:t>
            </a:r>
          </a:p>
          <a:p>
            <a:r>
              <a:rPr lang="pt-BR" sz="1800" b="0" i="0" u="none" strike="noStrike" cap="none" dirty="0">
                <a:solidFill>
                  <a:srgbClr val="000000"/>
                </a:solidFill>
                <a:effectLst/>
                <a:latin typeface="Arial"/>
                <a:ea typeface="Arial"/>
                <a:cs typeface="Arial"/>
                <a:sym typeface="Arial"/>
              </a:rPr>
              <a:t>Este par de comandos irá empurrar um novo elemento na lista, garantindo ao mesmo tempo que a lista não cresça com mais de 100 elementos. Isso é muito útil ao usar o Redis para armazenar logs, por exemplo. É importante notar que, quando usado dessa maneira, o LTRIM é uma operação O (1) porque, no caso médio, apenas um elemento é removido da cauda da lista.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Valor de retorno</a:t>
            </a:r>
          </a:p>
          <a:p>
            <a:r>
              <a:rPr lang="pt-BR" sz="1800" b="0" i="0" u="none" strike="noStrike" cap="none" dirty="0">
                <a:solidFill>
                  <a:srgbClr val="000000"/>
                </a:solidFill>
                <a:effectLst/>
                <a:latin typeface="Arial"/>
                <a:ea typeface="Arial"/>
                <a:cs typeface="Arial"/>
                <a:sym typeface="Arial"/>
              </a:rPr>
              <a:t>Resposta de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simples</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8252526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A combinação acima adiciona um novo elemento e leva apenas os 1000 elementos mais novos para a lista. Com o LRANGE, você pode acessar os principais itens sem precisar memorizar dados muito antigos.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Nota: enquanto LRANGE é tecnicamente um comando O (N), o acesso a pequenos intervalos em direção à cabeça ou à cauda da lista é uma operação de tempo constante.</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3804253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699913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dirty="0">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62</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1115165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O comando HMSET define vários campos do </a:t>
            </a:r>
            <a:r>
              <a:rPr lang="pt-BR" sz="1800" b="0" i="0" u="none" strike="noStrike" cap="none" dirty="0" err="1">
                <a:solidFill>
                  <a:srgbClr val="000000"/>
                </a:solidFill>
                <a:effectLst/>
                <a:latin typeface="Arial"/>
                <a:ea typeface="Arial"/>
                <a:cs typeface="Arial"/>
                <a:sym typeface="Arial"/>
              </a:rPr>
              <a:t>hash</a:t>
            </a:r>
            <a:r>
              <a:rPr lang="pt-BR" sz="1800" b="0" i="0" u="none" strike="noStrike" cap="none" dirty="0">
                <a:solidFill>
                  <a:srgbClr val="000000"/>
                </a:solidFill>
                <a:effectLst/>
                <a:latin typeface="Arial"/>
                <a:ea typeface="Arial"/>
                <a:cs typeface="Arial"/>
                <a:sym typeface="Arial"/>
              </a:rPr>
              <a:t>, enquanto o HGET recupera um único campo. O HMGET é semelhante ao HGET, mas retorna uma matriz de valores:</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5580888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946877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O comando HMSET define vários campos do </a:t>
            </a:r>
            <a:r>
              <a:rPr lang="pt-BR" sz="1800" b="0" i="0" u="none" strike="noStrike" cap="none" dirty="0" err="1">
                <a:solidFill>
                  <a:srgbClr val="000000"/>
                </a:solidFill>
                <a:effectLst/>
                <a:latin typeface="Arial"/>
                <a:ea typeface="Arial"/>
                <a:cs typeface="Arial"/>
                <a:sym typeface="Arial"/>
              </a:rPr>
              <a:t>hash</a:t>
            </a:r>
            <a:r>
              <a:rPr lang="pt-BR" sz="1800" b="0" i="0" u="none" strike="noStrike" cap="none" dirty="0">
                <a:solidFill>
                  <a:srgbClr val="000000"/>
                </a:solidFill>
                <a:effectLst/>
                <a:latin typeface="Arial"/>
                <a:ea typeface="Arial"/>
                <a:cs typeface="Arial"/>
                <a:sym typeface="Arial"/>
              </a:rPr>
              <a:t>, enquanto o HGET recupera um único campo. O HMGET é semelhante ao HGET, mas retorna uma matriz de valores: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53140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9</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7949227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Existem comandos que podem executar operações em campos individuais, como o HINCRBY:</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Você pode encontrar a lista completa de comandos </a:t>
            </a:r>
            <a:r>
              <a:rPr lang="pt-BR" sz="1800" b="0" i="0" u="none" strike="noStrike" cap="none" dirty="0" err="1">
                <a:solidFill>
                  <a:srgbClr val="000000"/>
                </a:solidFill>
                <a:effectLst/>
                <a:latin typeface="Arial"/>
                <a:ea typeface="Arial"/>
                <a:cs typeface="Arial"/>
                <a:sym typeface="Arial"/>
              </a:rPr>
              <a:t>hash</a:t>
            </a:r>
            <a:r>
              <a:rPr lang="pt-BR" sz="1800" b="0" i="0" u="none" strike="noStrike" cap="none" dirty="0">
                <a:solidFill>
                  <a:srgbClr val="000000"/>
                </a:solidFill>
                <a:effectLst/>
                <a:latin typeface="Arial"/>
                <a:ea typeface="Arial"/>
                <a:cs typeface="Arial"/>
                <a:sym typeface="Arial"/>
              </a:rPr>
              <a:t> na documentação.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Vale a pena notar que pequenos </a:t>
            </a:r>
            <a:r>
              <a:rPr lang="pt-BR" sz="1800" b="0" i="0" u="none" strike="noStrike" cap="none" dirty="0" err="1">
                <a:solidFill>
                  <a:srgbClr val="000000"/>
                </a:solidFill>
                <a:effectLst/>
                <a:latin typeface="Arial"/>
                <a:ea typeface="Arial"/>
                <a:cs typeface="Arial"/>
                <a:sym typeface="Arial"/>
              </a:rPr>
              <a:t>hashes</a:t>
            </a:r>
            <a:r>
              <a:rPr lang="pt-BR" sz="1800" b="0" i="0" u="none" strike="noStrike" cap="none" dirty="0">
                <a:solidFill>
                  <a:srgbClr val="000000"/>
                </a:solidFill>
                <a:effectLst/>
                <a:latin typeface="Arial"/>
                <a:ea typeface="Arial"/>
                <a:cs typeface="Arial"/>
                <a:sym typeface="Arial"/>
              </a:rPr>
              <a:t> (isto é, alguns elementos com valores pequenos) são codificados de maneira especial na memória, o que os torna muito eficientes na memória.</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5491933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8560708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dirty="0">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68</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3204538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Os bitmaps não são um tipo de dados real, mas um conjunto de operações orientadas por bits definidas no tipo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Como as </a:t>
            </a:r>
            <a:r>
              <a:rPr lang="pt-BR" sz="1800" b="0" i="0" u="none" strike="noStrike" cap="none" dirty="0" err="1">
                <a:solidFill>
                  <a:srgbClr val="000000"/>
                </a:solidFill>
                <a:effectLst/>
                <a:latin typeface="Arial"/>
                <a:ea typeface="Arial"/>
                <a:cs typeface="Arial"/>
                <a:sym typeface="Arial"/>
              </a:rPr>
              <a:t>strings</a:t>
            </a:r>
            <a:r>
              <a:rPr lang="pt-BR" sz="1800" b="0" i="0" u="none" strike="noStrike" cap="none" dirty="0">
                <a:solidFill>
                  <a:srgbClr val="000000"/>
                </a:solidFill>
                <a:effectLst/>
                <a:latin typeface="Arial"/>
                <a:ea typeface="Arial"/>
                <a:cs typeface="Arial"/>
                <a:sym typeface="Arial"/>
              </a:rPr>
              <a:t> são </a:t>
            </a:r>
            <a:r>
              <a:rPr lang="pt-BR" sz="1800" b="0" i="0" u="none" strike="noStrike" cap="none" dirty="0" err="1">
                <a:solidFill>
                  <a:srgbClr val="000000"/>
                </a:solidFill>
                <a:effectLst/>
                <a:latin typeface="Arial"/>
                <a:ea typeface="Arial"/>
                <a:cs typeface="Arial"/>
                <a:sym typeface="Arial"/>
              </a:rPr>
              <a:t>blobs</a:t>
            </a:r>
            <a:r>
              <a:rPr lang="pt-BR" sz="1800" b="0" i="0" u="none" strike="noStrike" cap="none" dirty="0">
                <a:solidFill>
                  <a:srgbClr val="000000"/>
                </a:solidFill>
                <a:effectLst/>
                <a:latin typeface="Arial"/>
                <a:ea typeface="Arial"/>
                <a:cs typeface="Arial"/>
                <a:sym typeface="Arial"/>
              </a:rPr>
              <a:t> seguros binários e seu comprimento máximo é de 512 MB, eles são adequados para configurar até 232 bits diferentes.</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As operações de bit são divididas em dois grupos: operações de bit único em tempo constante, como definir um bit para 1 ou 0, ou obter seu valor, e operações em grupos de bits, por exemplo, contando o número de bits em um determinado intervalo de bits (por exemplo, contagem de população).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Uma das maiores vantagens dos bitmaps é que eles geralmente oferecem economia de espaço ao armazenar informações. Por exemplo, em um sistema em que usuários diferentes são representados por </a:t>
            </a:r>
            <a:r>
              <a:rPr lang="pt-BR" sz="1800" b="0" i="0" u="none" strike="noStrike" cap="none" dirty="0" err="1">
                <a:solidFill>
                  <a:srgbClr val="000000"/>
                </a:solidFill>
                <a:effectLst/>
                <a:latin typeface="Arial"/>
                <a:ea typeface="Arial"/>
                <a:cs typeface="Arial"/>
                <a:sym typeface="Arial"/>
              </a:rPr>
              <a:t>IDs</a:t>
            </a:r>
            <a:r>
              <a:rPr lang="pt-BR" sz="1800" b="0" i="0" u="none" strike="noStrike" cap="none" dirty="0">
                <a:solidFill>
                  <a:srgbClr val="000000"/>
                </a:solidFill>
                <a:effectLst/>
                <a:latin typeface="Arial"/>
                <a:ea typeface="Arial"/>
                <a:cs typeface="Arial"/>
                <a:sym typeface="Arial"/>
              </a:rPr>
              <a:t> de usuário incremental, é possível lembrar de uma informação de bit único (por exemplo, saber se um usuário deseja receber um boletim informativo) de 4 bilhões de usuários usando apenas 512 MB de memória.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Os bits são definidos e recuperados usando os comandos SETBIT e GETBIT:</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964072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270009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sz="1800" b="0" i="0" u="none" strike="noStrike" cap="none" dirty="0">
                <a:solidFill>
                  <a:srgbClr val="000000"/>
                </a:solidFill>
                <a:effectLst/>
                <a:latin typeface="Arial"/>
                <a:ea typeface="Arial"/>
                <a:cs typeface="Arial"/>
                <a:sym typeface="Arial"/>
              </a:rPr>
              <a:t>Casos de uso comuns para bitmaps são:</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Análise em tempo real de todos os tipos.</a:t>
            </a:r>
          </a:p>
          <a:p>
            <a:r>
              <a:rPr lang="pt-BR" sz="1800" b="0" i="0" u="none" strike="noStrike" cap="none" dirty="0">
                <a:solidFill>
                  <a:srgbClr val="000000"/>
                </a:solidFill>
                <a:effectLst/>
                <a:latin typeface="Arial"/>
                <a:ea typeface="Arial"/>
                <a:cs typeface="Arial"/>
                <a:sym typeface="Arial"/>
              </a:rPr>
              <a:t>Armazenamento de informações booleanas de alto desempenho, porém com alto desempenho, associadas a </a:t>
            </a:r>
            <a:r>
              <a:rPr lang="pt-BR" sz="1800" b="0" i="0" u="none" strike="noStrike" cap="none" dirty="0" err="1">
                <a:solidFill>
                  <a:srgbClr val="000000"/>
                </a:solidFill>
                <a:effectLst/>
                <a:latin typeface="Arial"/>
                <a:ea typeface="Arial"/>
                <a:cs typeface="Arial"/>
                <a:sym typeface="Arial"/>
              </a:rPr>
              <a:t>IDs</a:t>
            </a:r>
            <a:r>
              <a:rPr lang="pt-BR" sz="1800" b="0" i="0" u="none" strike="noStrike" cap="none" dirty="0">
                <a:solidFill>
                  <a:srgbClr val="000000"/>
                </a:solidFill>
                <a:effectLst/>
                <a:latin typeface="Arial"/>
                <a:ea typeface="Arial"/>
                <a:cs typeface="Arial"/>
                <a:sym typeface="Arial"/>
              </a:rPr>
              <a:t> de objetos.</a:t>
            </a:r>
          </a:p>
          <a:p>
            <a:r>
              <a:rPr lang="pt-BR" sz="1800" b="0" i="0" u="none" strike="noStrike" cap="none" dirty="0">
                <a:solidFill>
                  <a:srgbClr val="000000"/>
                </a:solidFill>
                <a:effectLst/>
                <a:latin typeface="Arial"/>
                <a:ea typeface="Arial"/>
                <a:cs typeface="Arial"/>
                <a:sym typeface="Arial"/>
              </a:rPr>
              <a:t>Por exemplo, imagine que você queira saber a maior quantidade de visitas diárias dos usuários do seu site. Você começa a contar os dias a partir do zero, ou seja, o dia em que você tornou o seu site público e definiu um pouco com o SETBIT toda vez que o usuário visita o site. Como um índice de bits, você simplesmente pega o tempo atual do </a:t>
            </a:r>
            <a:r>
              <a:rPr lang="pt-BR" sz="1800" b="0" i="0" u="none" strike="noStrike" cap="none" dirty="0" err="1">
                <a:solidFill>
                  <a:srgbClr val="000000"/>
                </a:solidFill>
                <a:effectLst/>
                <a:latin typeface="Arial"/>
                <a:ea typeface="Arial"/>
                <a:cs typeface="Arial"/>
                <a:sym typeface="Arial"/>
              </a:rPr>
              <a:t>unix</a:t>
            </a:r>
            <a:r>
              <a:rPr lang="pt-BR" sz="1800" b="0" i="0" u="none" strike="noStrike" cap="none" dirty="0">
                <a:solidFill>
                  <a:srgbClr val="000000"/>
                </a:solidFill>
                <a:effectLst/>
                <a:latin typeface="Arial"/>
                <a:ea typeface="Arial"/>
                <a:cs typeface="Arial"/>
                <a:sym typeface="Arial"/>
              </a:rPr>
              <a:t>, subtrai o offset inicial e divide por 3600 * 24.</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Dessa forma, para cada usuário, você tem uma pequena </a:t>
            </a:r>
            <a:r>
              <a:rPr lang="pt-BR" sz="1800" b="0" i="0" u="none" strike="noStrike" cap="none" dirty="0" err="1">
                <a:solidFill>
                  <a:srgbClr val="000000"/>
                </a:solidFill>
                <a:effectLst/>
                <a:latin typeface="Arial"/>
                <a:ea typeface="Arial"/>
                <a:cs typeface="Arial"/>
                <a:sym typeface="Arial"/>
              </a:rPr>
              <a:t>string</a:t>
            </a:r>
            <a:r>
              <a:rPr lang="pt-BR" sz="1800" b="0" i="0" u="none" strike="noStrike" cap="none" dirty="0">
                <a:solidFill>
                  <a:srgbClr val="000000"/>
                </a:solidFill>
                <a:effectLst/>
                <a:latin typeface="Arial"/>
                <a:ea typeface="Arial"/>
                <a:cs typeface="Arial"/>
                <a:sym typeface="Arial"/>
              </a:rPr>
              <a:t> contendo as informações da visita para cada dia. Com BITCOUNT é possível obter facilmente o número de dias que um determinado usuário visitou o site, enquanto com algumas chamadas BITPOS, ou simplesmente buscar e analisar o bitmap do lado do cliente, é possível calcular facilmente a maior sequência.</a:t>
            </a:r>
          </a:p>
          <a:p>
            <a:endParaRPr lang="pt-BR" sz="1800" b="0" i="0" u="none" strike="noStrike" cap="none" dirty="0">
              <a:solidFill>
                <a:srgbClr val="000000"/>
              </a:solidFill>
              <a:effectLst/>
              <a:latin typeface="Arial"/>
              <a:ea typeface="Arial"/>
              <a:cs typeface="Arial"/>
              <a:sym typeface="Arial"/>
            </a:endParaRPr>
          </a:p>
          <a:p>
            <a:r>
              <a:rPr lang="pt-BR" sz="1800" b="0" i="0" u="none" strike="noStrike" cap="none" dirty="0">
                <a:solidFill>
                  <a:srgbClr val="000000"/>
                </a:solidFill>
                <a:effectLst/>
                <a:latin typeface="Arial"/>
                <a:ea typeface="Arial"/>
                <a:cs typeface="Arial"/>
                <a:sym typeface="Arial"/>
              </a:rPr>
              <a:t>Os bitmaps são triviais para dividir em várias chaves, por exemplo, para </a:t>
            </a:r>
            <a:r>
              <a:rPr lang="pt-BR" sz="1800" b="0" i="0" u="none" strike="noStrike" cap="none" dirty="0" err="1">
                <a:solidFill>
                  <a:srgbClr val="000000"/>
                </a:solidFill>
                <a:effectLst/>
                <a:latin typeface="Arial"/>
                <a:ea typeface="Arial"/>
                <a:cs typeface="Arial"/>
                <a:sym typeface="Arial"/>
              </a:rPr>
              <a:t>sharding</a:t>
            </a:r>
            <a:r>
              <a:rPr lang="pt-BR" sz="1800" b="0" i="0" u="none" strike="noStrike" cap="none" dirty="0">
                <a:solidFill>
                  <a:srgbClr val="000000"/>
                </a:solidFill>
                <a:effectLst/>
                <a:latin typeface="Arial"/>
                <a:ea typeface="Arial"/>
                <a:cs typeface="Arial"/>
                <a:sym typeface="Arial"/>
              </a:rPr>
              <a:t> o conjunto de dados e, em geral, é melhor evitar trabalhar com chaves enormes. Para dividir um bitmap em diferentes teclas em vez de definir todos os bits em uma chave, uma estratégia trivial é apenas armazenar M bits por chave e obter o nome da chave com o número de bits / M e o enésimo bit para endereçar dentro da chave com bit -número MOD</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9084063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265238" y="727075"/>
            <a:ext cx="4784725" cy="3587750"/>
          </a:xfrm>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pt-BR" dirty="0">
              <a:cs typeface="Arial" panose="020B0604020202020204" pitchFamily="34" charset="0"/>
              <a:sym typeface="Arial" panose="020B0604020202020204" pitchFamily="34" charset="0"/>
            </a:endParaRPr>
          </a:p>
        </p:txBody>
      </p:sp>
      <p:sp>
        <p:nvSpPr>
          <p:cNvPr id="91140" name="Footer Placeholder 4"/>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9325">
              <a:spcBef>
                <a:spcPct val="30000"/>
              </a:spcBef>
              <a:defRPr sz="1200">
                <a:solidFill>
                  <a:schemeClr val="tx1"/>
                </a:solidFill>
                <a:latin typeface="Book Antiqua" panose="02040602050305030304" pitchFamily="18" charset="0"/>
              </a:defRPr>
            </a:lvl1pPr>
            <a:lvl2pPr marL="742950" indent="-285750" defTabSz="949325">
              <a:spcBef>
                <a:spcPct val="30000"/>
              </a:spcBef>
              <a:defRPr sz="1200">
                <a:solidFill>
                  <a:schemeClr val="tx1"/>
                </a:solidFill>
                <a:latin typeface="Book Antiqua" panose="02040602050305030304" pitchFamily="18" charset="0"/>
              </a:defRPr>
            </a:lvl2pPr>
            <a:lvl3pPr marL="1143000" indent="-228600" defTabSz="949325">
              <a:spcBef>
                <a:spcPct val="30000"/>
              </a:spcBef>
              <a:defRPr sz="1200">
                <a:solidFill>
                  <a:schemeClr val="tx1"/>
                </a:solidFill>
                <a:latin typeface="Book Antiqua" panose="02040602050305030304" pitchFamily="18" charset="0"/>
              </a:defRPr>
            </a:lvl3pPr>
            <a:lvl4pPr marL="1600200" indent="-228600" defTabSz="949325">
              <a:spcBef>
                <a:spcPct val="30000"/>
              </a:spcBef>
              <a:defRPr sz="1200">
                <a:solidFill>
                  <a:schemeClr val="tx1"/>
                </a:solidFill>
                <a:latin typeface="Book Antiqua" panose="02040602050305030304" pitchFamily="18" charset="0"/>
              </a:defRPr>
            </a:lvl4pPr>
            <a:lvl5pPr marL="2057400" indent="-228600" defTabSz="949325">
              <a:spcBef>
                <a:spcPct val="30000"/>
              </a:spcBef>
              <a:defRPr sz="1200">
                <a:solidFill>
                  <a:schemeClr val="tx1"/>
                </a:solidFill>
                <a:latin typeface="Book Antiqua" panose="02040602050305030304" pitchFamily="18" charset="0"/>
              </a:defRPr>
            </a:lvl5pPr>
            <a:lvl6pPr marL="2514600" indent="-228600" defTabSz="949325" eaLnBrk="0" fontAlgn="base" hangingPunct="0">
              <a:spcBef>
                <a:spcPct val="30000"/>
              </a:spcBef>
              <a:spcAft>
                <a:spcPct val="0"/>
              </a:spcAft>
              <a:defRPr sz="1200">
                <a:solidFill>
                  <a:schemeClr val="tx1"/>
                </a:solidFill>
                <a:latin typeface="Book Antiqua" panose="02040602050305030304" pitchFamily="18" charset="0"/>
              </a:defRPr>
            </a:lvl6pPr>
            <a:lvl7pPr marL="2971800" indent="-228600" defTabSz="949325" eaLnBrk="0" fontAlgn="base" hangingPunct="0">
              <a:spcBef>
                <a:spcPct val="30000"/>
              </a:spcBef>
              <a:spcAft>
                <a:spcPct val="0"/>
              </a:spcAft>
              <a:defRPr sz="1200">
                <a:solidFill>
                  <a:schemeClr val="tx1"/>
                </a:solidFill>
                <a:latin typeface="Book Antiqua" panose="02040602050305030304" pitchFamily="18" charset="0"/>
              </a:defRPr>
            </a:lvl7pPr>
            <a:lvl8pPr marL="3429000" indent="-228600" defTabSz="949325" eaLnBrk="0" fontAlgn="base" hangingPunct="0">
              <a:spcBef>
                <a:spcPct val="30000"/>
              </a:spcBef>
              <a:spcAft>
                <a:spcPct val="0"/>
              </a:spcAft>
              <a:defRPr sz="1200">
                <a:solidFill>
                  <a:schemeClr val="tx1"/>
                </a:solidFill>
                <a:latin typeface="Book Antiqua" panose="02040602050305030304" pitchFamily="18" charset="0"/>
              </a:defRPr>
            </a:lvl8pPr>
            <a:lvl9pPr marL="3886200" indent="-228600" defTabSz="949325" eaLnBrk="0" fontAlgn="base" hangingPunct="0">
              <a:spcBef>
                <a:spcPct val="30000"/>
              </a:spcBef>
              <a:spcAft>
                <a:spcPct val="0"/>
              </a:spcAft>
              <a:defRPr sz="1200">
                <a:solidFill>
                  <a:schemeClr val="tx1"/>
                </a:solidFill>
                <a:latin typeface="Book Antiqua" panose="02040602050305030304" pitchFamily="18" charset="0"/>
              </a:defRPr>
            </a:lvl9pPr>
          </a:lstStyle>
          <a:p>
            <a:pPr marL="0" marR="0" lvl="0" indent="0" algn="l" defTabSz="949325" rtl="0" eaLnBrk="0" fontAlgn="base" latinLnBrk="0" hangingPunct="0">
              <a:lnSpc>
                <a:spcPct val="100000"/>
              </a:lnSpc>
              <a:spcBef>
                <a:spcPct val="0"/>
              </a:spcBef>
              <a:spcAft>
                <a:spcPct val="0"/>
              </a:spcAft>
              <a:buClrTx/>
              <a:buSzTx/>
              <a:buFontTx/>
              <a:buNone/>
              <a:tabLst/>
              <a:defRPr/>
            </a:pPr>
            <a:r>
              <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rPr>
              <a:t>Oracle Database 11g: Ajuste de Desempenho   10 - </a:t>
            </a:r>
            <a:fld id="{FE9BB94E-5284-4519-AE82-3C1BBF81CFA9}" type="slidenum">
              <a:rPr kumimoji="0" lang="en-US" altLang="pt-BR" sz="1000" b="1" i="1"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panose="020B0604020202020204" pitchFamily="34" charset="0"/>
              </a:rPr>
              <a:pPr marL="0" marR="0" lvl="0" indent="0" algn="l" defTabSz="949325" rtl="0" eaLnBrk="0" fontAlgn="base" latinLnBrk="0" hangingPunct="0">
                <a:lnSpc>
                  <a:spcPct val="100000"/>
                </a:lnSpc>
                <a:spcBef>
                  <a:spcPct val="0"/>
                </a:spcBef>
                <a:spcAft>
                  <a:spcPct val="0"/>
                </a:spcAft>
                <a:buClrTx/>
                <a:buSzTx/>
                <a:buFontTx/>
                <a:buNone/>
                <a:tabLst/>
                <a:defRPr/>
              </a:pPr>
              <a:t>72</a:t>
            </a:fld>
            <a:endParaRPr kumimoji="0" lang="en-US" altLang="pt-BR" sz="1000" b="1" i="1"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panose="020B0604020202020204" pitchFamily="34" charset="0"/>
            </a:endParaRPr>
          </a:p>
        </p:txBody>
      </p:sp>
    </p:spTree>
    <p:extLst>
      <p:ext uri="{BB962C8B-B14F-4D97-AF65-F5344CB8AC3E}">
        <p14:creationId xmlns:p14="http://schemas.microsoft.com/office/powerpoint/2010/main" val="4285868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pt-BR"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0564540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529760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pt-BR" altLang="pt-BR"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806581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10</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14187317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O que é </a:t>
            </a:r>
            <a:r>
              <a:rPr lang="pt-BR" dirty="0" err="1"/>
              <a:t>ReDis</a:t>
            </a:r>
            <a:r>
              <a:rPr lang="pt-BR" dirty="0"/>
              <a:t>?</a:t>
            </a:r>
          </a:p>
          <a:p>
            <a:r>
              <a:rPr lang="pt-BR" dirty="0"/>
              <a:t>O Redis é um banco de dados </a:t>
            </a:r>
            <a:r>
              <a:rPr lang="pt-BR" dirty="0" err="1"/>
              <a:t>NoSQL</a:t>
            </a:r>
            <a:r>
              <a:rPr lang="pt-BR" dirty="0"/>
              <a:t> que segue o princípio do armazenamento de valores-chave. O armazenamento de valor-chave fornece a capacidade de armazenar alguns dados chamados de valor, dentro de uma chave. Você pode receber esses dados mais tarde somente se souber a chave exata usada para armazená-los.</a:t>
            </a:r>
          </a:p>
          <a:p>
            <a:endParaRPr lang="pt-BR" dirty="0"/>
          </a:p>
          <a:p>
            <a:r>
              <a:rPr lang="pt-BR" dirty="0"/>
              <a:t>O Redis é um armazenamento de estrutura de dados na memória flexível, de código aberto (BSD), usado como banco de dados, cache e intermediário de mensagens. O Redis é um banco de dados </a:t>
            </a:r>
            <a:r>
              <a:rPr lang="pt-BR" dirty="0" err="1"/>
              <a:t>NoSQL</a:t>
            </a:r>
            <a:r>
              <a:rPr lang="pt-BR" dirty="0"/>
              <a:t>, portanto, facilita que os usuários armazenem uma quantidade enorme de dados sem o limite de um banco de dados relacional.</a:t>
            </a:r>
          </a:p>
          <a:p>
            <a:endParaRPr lang="pt-BR" dirty="0"/>
          </a:p>
          <a:p>
            <a:r>
              <a:rPr lang="pt-BR" dirty="0"/>
              <a:t>O Redis suporta vários tipos de estruturas de dados, como </a:t>
            </a:r>
            <a:r>
              <a:rPr lang="pt-BR" dirty="0" err="1"/>
              <a:t>strings</a:t>
            </a:r>
            <a:r>
              <a:rPr lang="pt-BR" dirty="0"/>
              <a:t>, </a:t>
            </a:r>
            <a:r>
              <a:rPr lang="pt-BR" dirty="0" err="1"/>
              <a:t>hashes</a:t>
            </a:r>
            <a:r>
              <a:rPr lang="pt-BR" dirty="0"/>
              <a:t>, listas, conjuntos, conjuntos de classificação, bitmaps, </a:t>
            </a:r>
            <a:r>
              <a:rPr lang="pt-BR" dirty="0" err="1"/>
              <a:t>hiperloglogs</a:t>
            </a:r>
            <a:r>
              <a:rPr lang="pt-BR" dirty="0"/>
              <a:t> e índices </a:t>
            </a:r>
            <a:r>
              <a:rPr lang="pt-BR" dirty="0" err="1"/>
              <a:t>geoespaciais</a:t>
            </a:r>
            <a:r>
              <a:rPr lang="pt-BR" dirty="0"/>
              <a:t> com consultas </a:t>
            </a:r>
            <a:r>
              <a:rPr lang="pt-BR" dirty="0" err="1"/>
              <a:t>radius</a:t>
            </a:r>
            <a:r>
              <a:rPr lang="pt-BR" dirty="0"/>
              <a:t>.</a:t>
            </a:r>
            <a:endParaRPr lang="en-US" dirty="0"/>
          </a:p>
        </p:txBody>
      </p:sp>
    </p:spTree>
    <p:extLst>
      <p:ext uri="{BB962C8B-B14F-4D97-AF65-F5344CB8AC3E}">
        <p14:creationId xmlns:p14="http://schemas.microsoft.com/office/powerpoint/2010/main" val="19965036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Tecnologia </a:t>
            </a:r>
            <a:r>
              <a:rPr lang="pt-BR" dirty="0" err="1"/>
              <a:t>ReDis</a:t>
            </a:r>
            <a:endParaRPr lang="pt-BR" dirty="0"/>
          </a:p>
          <a:p>
            <a:endParaRPr lang="pt-BR" dirty="0"/>
          </a:p>
          <a:p>
            <a:r>
              <a:rPr lang="pt-BR" dirty="0"/>
              <a:t>A tecnologia exclusiva e patenteada da RS foi desenvolvida para atender a esses objetivos principais:</a:t>
            </a:r>
          </a:p>
          <a:p>
            <a:endParaRPr lang="pt-BR" dirty="0"/>
          </a:p>
          <a:p>
            <a:r>
              <a:rPr lang="pt-BR" dirty="0"/>
              <a:t>Desacoplar o caminho de dados do gerenciamento de cluster</a:t>
            </a:r>
          </a:p>
          <a:p>
            <a:r>
              <a:rPr lang="pt-BR" dirty="0"/>
              <a:t>Garanta um desempenho superior consistente</a:t>
            </a:r>
          </a:p>
          <a:p>
            <a:r>
              <a:rPr lang="pt-BR" dirty="0"/>
              <a:t>Simplifique e automatize as operações</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021784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Caminho de dados</a:t>
            </a:r>
          </a:p>
          <a:p>
            <a:r>
              <a:rPr lang="pt-BR" dirty="0"/>
              <a:t>O caminho de dados é baseado em vários proxies multitarefa de latência zero que residem em cada um dos nós do cluster para mascarar a complexidade subjacente do sistema. Esse modelo suporta vários proxies por banco de dados Redis e permite o uso de qualquer cliente Redis com reconhecimento de cluster ou regular. Isso permite que a base de código do usuário funcione como está. Cada proxy encaminha solicitações de clientes para os servidores Redis relevantes (</a:t>
            </a:r>
            <a:r>
              <a:rPr lang="pt-BR" dirty="0" err="1"/>
              <a:t>shards</a:t>
            </a:r>
            <a:r>
              <a:rPr lang="pt-BR" dirty="0"/>
              <a:t>). Quando novos fragmentos são adicionados a um banco de dados, o proxy lida com as novas regras de roteamento para as solicitações do aplicativo de forma transparente, dimensionando imediatamente o desempenho do banco de dados e a capacidade de memória sem quaisquer alterações no próprio aplicativo.</a:t>
            </a:r>
          </a:p>
          <a:p>
            <a:endParaRPr lang="pt-BR" dirty="0"/>
          </a:p>
          <a:p>
            <a:r>
              <a:rPr lang="pt-BR" dirty="0"/>
              <a:t>Os proxies também suportam os protocolos de texto e binários do </a:t>
            </a:r>
            <a:r>
              <a:rPr lang="pt-BR" dirty="0" err="1"/>
              <a:t>Memcached</a:t>
            </a:r>
            <a:r>
              <a:rPr lang="pt-BR" dirty="0"/>
              <a:t> e executam a tradução em andamento entre a semântica do protocolo </a:t>
            </a:r>
            <a:r>
              <a:rPr lang="pt-BR" dirty="0" err="1"/>
              <a:t>Memcached</a:t>
            </a:r>
            <a:r>
              <a:rPr lang="pt-BR" dirty="0"/>
              <a:t> e Redis. Isso permite que os usuários do </a:t>
            </a:r>
            <a:r>
              <a:rPr lang="pt-BR" dirty="0" err="1"/>
              <a:t>Memcached</a:t>
            </a:r>
            <a:r>
              <a:rPr lang="pt-BR" dirty="0"/>
              <a:t> desfrutem de muitos dos recursos que não estão disponíveis com o </a:t>
            </a:r>
            <a:r>
              <a:rPr lang="pt-BR" dirty="0" err="1"/>
              <a:t>Memcached</a:t>
            </a:r>
            <a:r>
              <a:rPr lang="pt-BR" dirty="0"/>
              <a:t> de software livre, como replicação integrada, </a:t>
            </a:r>
            <a:r>
              <a:rPr lang="pt-BR" dirty="0" err="1"/>
              <a:t>failover</a:t>
            </a:r>
            <a:r>
              <a:rPr lang="pt-BR" dirty="0"/>
              <a:t> automático, backups de persistência de dados e dimensionamento (out / in) sem perder dados.</a:t>
            </a:r>
          </a:p>
          <a:p>
            <a:endParaRPr lang="pt-BR" dirty="0"/>
          </a:p>
          <a:p>
            <a:r>
              <a:rPr lang="pt-BR" dirty="0"/>
              <a:t>Gerenciamento de Cluster</a:t>
            </a:r>
          </a:p>
          <a:p>
            <a:r>
              <a:rPr lang="pt-BR" dirty="0"/>
              <a:t>O gerenciador de cluster é uma função de controle sofisticada que fornece recursos como </a:t>
            </a:r>
            <a:r>
              <a:rPr lang="pt-BR" dirty="0" err="1"/>
              <a:t>resharding</a:t>
            </a:r>
            <a:r>
              <a:rPr lang="pt-BR" dirty="0"/>
              <a:t>, </a:t>
            </a:r>
            <a:r>
              <a:rPr lang="pt-BR" dirty="0" err="1"/>
              <a:t>rebalancing</a:t>
            </a:r>
            <a:r>
              <a:rPr lang="pt-BR" dirty="0"/>
              <a:t>, </a:t>
            </a:r>
            <a:r>
              <a:rPr lang="pt-BR" dirty="0" err="1"/>
              <a:t>failover</a:t>
            </a:r>
            <a:r>
              <a:rPr lang="pt-BR" dirty="0"/>
              <a:t> automático, reconhecimento de rack, provisionamento de banco de dados, gerenciamento de recursos, configuração de persistência de dados, backup e recuperação. O gerenciador de cluster emprega vários mecanismos de </a:t>
            </a:r>
            <a:r>
              <a:rPr lang="pt-BR" dirty="0" err="1"/>
              <a:t>watchdog</a:t>
            </a:r>
            <a:r>
              <a:rPr lang="pt-BR" dirty="0"/>
              <a:t> no nível de nó do cluster e no nível do processo, o que garante uma resposta instantânea a eventos como falhas de nó, rack e data center e pode manipular vários eventos de </a:t>
            </a:r>
            <a:r>
              <a:rPr lang="pt-BR" dirty="0" err="1"/>
              <a:t>failover</a:t>
            </a:r>
            <a:r>
              <a:rPr lang="pt-BR" dirty="0"/>
              <a:t> ao mesmo tempo. Como o gerenciador do cluster é totalmente desacoplado dos componentes do caminho de dados, as alterações em seus componentes de software não afetam os componentes do caminho de dados.</a:t>
            </a:r>
            <a:endParaRPr lang="en-US" dirty="0"/>
          </a:p>
        </p:txBody>
      </p:sp>
    </p:spTree>
    <p:extLst>
      <p:ext uri="{BB962C8B-B14F-4D97-AF65-F5344CB8AC3E}">
        <p14:creationId xmlns:p14="http://schemas.microsoft.com/office/powerpoint/2010/main" val="7626668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Várias técnicas são implementadas pelo RS para fornecer um desempenho superior consistente para o Redis:</a:t>
            </a:r>
          </a:p>
          <a:p>
            <a:endParaRPr lang="pt-BR" dirty="0"/>
          </a:p>
          <a:p>
            <a:r>
              <a:rPr lang="pt-BR" dirty="0"/>
              <a:t>Uma arquitetura nada compartilhada maximiza o desempenho de cada banco de dados. A migração automática de </a:t>
            </a:r>
            <a:r>
              <a:rPr lang="pt-BR" dirty="0" err="1"/>
              <a:t>shards</a:t>
            </a:r>
            <a:r>
              <a:rPr lang="pt-BR" dirty="0"/>
              <a:t> entre nós é executada quando necessário.</a:t>
            </a:r>
          </a:p>
          <a:p>
            <a:r>
              <a:rPr lang="pt-BR" dirty="0"/>
              <a:t>O proxy de latência zero utiliza vários mecanismos para melhorar o desempenho, incluindo </a:t>
            </a:r>
            <a:r>
              <a:rPr lang="pt-BR" dirty="0" err="1"/>
              <a:t>pipelining</a:t>
            </a:r>
            <a:r>
              <a:rPr lang="pt-BR" dirty="0"/>
              <a:t> </a:t>
            </a:r>
            <a:r>
              <a:rPr lang="pt-BR" dirty="0" err="1"/>
              <a:t>just</a:t>
            </a:r>
            <a:r>
              <a:rPr lang="pt-BR" dirty="0"/>
              <a:t>-</a:t>
            </a:r>
            <a:r>
              <a:rPr lang="pt-BR" dirty="0" err="1"/>
              <a:t>in-time</a:t>
            </a:r>
            <a:r>
              <a:rPr lang="pt-BR" dirty="0"/>
              <a:t>, conexões de soquete, pool de conexão e multiplexação.</a:t>
            </a:r>
          </a:p>
          <a:p>
            <a:r>
              <a:rPr lang="pt-BR" dirty="0"/>
              <a:t>Melhorias na persistência de dados AOF e algoritmos de reescrita otimizados.</a:t>
            </a:r>
          </a:p>
          <a:p>
            <a:r>
              <a:rPr lang="pt-BR" dirty="0"/>
              <a:t>A replicação sem disco é empregada entre os fragmentos mestre e escravo, em vez de usar o fluxo de dados padrão baseado em arquivo.</a:t>
            </a:r>
          </a:p>
          <a:p>
            <a:r>
              <a:rPr lang="pt-BR" dirty="0"/>
              <a:t>Os aprimoramentos no nível do sistema de arquivos permitem o acesso ideal ao armazenamento e suportam operações de gravação intermitente sem degradar (ou bloquear) o desempenho do banco de dados.</a:t>
            </a:r>
            <a:endParaRPr lang="en-US" dirty="0"/>
          </a:p>
        </p:txBody>
      </p:sp>
    </p:spTree>
    <p:extLst>
      <p:ext uri="{BB962C8B-B14F-4D97-AF65-F5344CB8AC3E}">
        <p14:creationId xmlns:p14="http://schemas.microsoft.com/office/powerpoint/2010/main" val="26784679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A seguir, a lista das principais características do Redis:</a:t>
            </a:r>
          </a:p>
          <a:p>
            <a:endParaRPr lang="pt-BR" dirty="0"/>
          </a:p>
          <a:p>
            <a:r>
              <a:rPr lang="pt-BR" dirty="0"/>
              <a:t>Velocidade: O Redis armazena todo o conjunto de dados na memória principal e é por isso que é extremamente rápido. Ele carrega até 110.000 </a:t>
            </a:r>
            <a:r>
              <a:rPr lang="pt-BR" dirty="0" err="1"/>
              <a:t>SETs</a:t>
            </a:r>
            <a:r>
              <a:rPr lang="pt-BR" dirty="0"/>
              <a:t> / segundo e 81.000 </a:t>
            </a:r>
            <a:r>
              <a:rPr lang="pt-BR" dirty="0" err="1"/>
              <a:t>GETs</a:t>
            </a:r>
            <a:r>
              <a:rPr lang="pt-BR" dirty="0"/>
              <a:t> / segundo podem ser recuperados em uma caixa Linux de nível de entrada. O Redis suporta o </a:t>
            </a:r>
            <a:r>
              <a:rPr lang="pt-BR" dirty="0" err="1"/>
              <a:t>Pipelining</a:t>
            </a:r>
            <a:r>
              <a:rPr lang="pt-BR" dirty="0"/>
              <a:t> de comandos e facilita o uso de vários valores em um único comando para acelerar a comunicação com as bibliotecas do cliente.</a:t>
            </a:r>
          </a:p>
          <a:p>
            <a:endParaRPr lang="pt-BR" dirty="0"/>
          </a:p>
          <a:p>
            <a:r>
              <a:rPr lang="pt-BR" dirty="0"/>
              <a:t>Persistência: Enquanto todos os dados residem na memória, as alterações são salvas de forma assíncrona no disco usando políticas flexíveis com base no tempo decorrido e / ou no número de atualizações desde o último salvamento. O Redis suporta um modo de persistência de arquivo somente de anexação. Verifique mais sobre Persistência ou leia o </a:t>
            </a:r>
            <a:r>
              <a:rPr lang="pt-BR" dirty="0" err="1"/>
              <a:t>AppendOnlyFileHowto</a:t>
            </a:r>
            <a:r>
              <a:rPr lang="pt-BR" dirty="0"/>
              <a:t> para obter mais informações.</a:t>
            </a:r>
          </a:p>
          <a:p>
            <a:endParaRPr lang="pt-BR" dirty="0"/>
          </a:p>
          <a:p>
            <a:r>
              <a:rPr lang="pt-BR" dirty="0"/>
              <a:t>Estruturas de dados: O Redis suporta vários tipos de estruturas de dados, como </a:t>
            </a:r>
            <a:r>
              <a:rPr lang="pt-BR" dirty="0" err="1"/>
              <a:t>strings</a:t>
            </a:r>
            <a:r>
              <a:rPr lang="pt-BR" dirty="0"/>
              <a:t>, </a:t>
            </a:r>
            <a:r>
              <a:rPr lang="pt-BR" dirty="0" err="1"/>
              <a:t>hashes</a:t>
            </a:r>
            <a:r>
              <a:rPr lang="pt-BR" dirty="0"/>
              <a:t>, conjuntos, listas, conjuntos classificados com consultas de intervalo, bitmaps, </a:t>
            </a:r>
            <a:r>
              <a:rPr lang="pt-BR" dirty="0" err="1"/>
              <a:t>hiperloglogs</a:t>
            </a:r>
            <a:r>
              <a:rPr lang="pt-BR" dirty="0"/>
              <a:t> e índices </a:t>
            </a:r>
            <a:r>
              <a:rPr lang="pt-BR" dirty="0" err="1"/>
              <a:t>geoespaciais</a:t>
            </a:r>
            <a:r>
              <a:rPr lang="pt-BR" dirty="0"/>
              <a:t> com consultas </a:t>
            </a:r>
            <a:r>
              <a:rPr lang="pt-BR" dirty="0" err="1"/>
              <a:t>radius</a:t>
            </a:r>
            <a:r>
              <a:rPr lang="pt-BR" dirty="0"/>
              <a:t>.</a:t>
            </a:r>
          </a:p>
          <a:p>
            <a:endParaRPr lang="pt-BR" dirty="0"/>
          </a:p>
          <a:p>
            <a:r>
              <a:rPr lang="pt-BR" dirty="0"/>
              <a:t>Operações Atômicas: Operações Redis trabalhando nos diferentes Tipos de Dados são atômicas, então é seguro definir ou aumentar uma chave, adicionar e remover elementos de um conjunto, aumentar um contador etc.</a:t>
            </a:r>
          </a:p>
          <a:p>
            <a:endParaRPr lang="pt-BR" dirty="0"/>
          </a:p>
          <a:p>
            <a:r>
              <a:rPr lang="pt-BR" dirty="0"/>
              <a:t>Idiomas suportados: O Redis suporta vários idiomas, como </a:t>
            </a:r>
            <a:r>
              <a:rPr lang="pt-BR" dirty="0" err="1"/>
              <a:t>ActionScript</a:t>
            </a:r>
            <a:r>
              <a:rPr lang="pt-BR" dirty="0"/>
              <a:t>, C, C ++, C #, </a:t>
            </a:r>
            <a:r>
              <a:rPr lang="pt-BR" dirty="0" err="1"/>
              <a:t>Clojure</a:t>
            </a:r>
            <a:r>
              <a:rPr lang="pt-BR" dirty="0"/>
              <a:t>, Common </a:t>
            </a:r>
            <a:r>
              <a:rPr lang="pt-BR" dirty="0" err="1"/>
              <a:t>Lisp</a:t>
            </a:r>
            <a:r>
              <a:rPr lang="pt-BR" dirty="0"/>
              <a:t>, D, </a:t>
            </a:r>
            <a:r>
              <a:rPr lang="pt-BR" dirty="0" err="1"/>
              <a:t>Dart</a:t>
            </a:r>
            <a:r>
              <a:rPr lang="pt-BR" dirty="0"/>
              <a:t>, </a:t>
            </a:r>
            <a:r>
              <a:rPr lang="pt-BR" dirty="0" err="1"/>
              <a:t>Erlang</a:t>
            </a:r>
            <a:r>
              <a:rPr lang="pt-BR" dirty="0"/>
              <a:t>, Go, </a:t>
            </a:r>
            <a:r>
              <a:rPr lang="pt-BR" dirty="0" err="1"/>
              <a:t>Haskell</a:t>
            </a:r>
            <a:r>
              <a:rPr lang="pt-BR" dirty="0"/>
              <a:t>, </a:t>
            </a:r>
            <a:r>
              <a:rPr lang="pt-BR" dirty="0" err="1"/>
              <a:t>Iax</a:t>
            </a:r>
            <a:r>
              <a:rPr lang="pt-BR" dirty="0"/>
              <a:t>, Java, </a:t>
            </a:r>
            <a:r>
              <a:rPr lang="pt-BR" dirty="0" err="1"/>
              <a:t>JavaScript</a:t>
            </a:r>
            <a:r>
              <a:rPr lang="pt-BR" dirty="0"/>
              <a:t> (Node.js), Julia, Lua , </a:t>
            </a:r>
            <a:r>
              <a:rPr lang="pt-BR" dirty="0" err="1"/>
              <a:t>Objective</a:t>
            </a:r>
            <a:r>
              <a:rPr lang="pt-BR" dirty="0"/>
              <a:t>-C, Perl, PHP, Dados Puros, Python, R, Raquete, Ruby, </a:t>
            </a:r>
            <a:r>
              <a:rPr lang="pt-BR" dirty="0" err="1"/>
              <a:t>Rust</a:t>
            </a:r>
            <a:r>
              <a:rPr lang="pt-BR" dirty="0"/>
              <a:t>, Scala, </a:t>
            </a:r>
            <a:r>
              <a:rPr lang="pt-BR" dirty="0" err="1"/>
              <a:t>Smalltalk</a:t>
            </a:r>
            <a:r>
              <a:rPr lang="pt-BR" dirty="0"/>
              <a:t> e </a:t>
            </a:r>
            <a:r>
              <a:rPr lang="pt-BR" dirty="0" err="1"/>
              <a:t>Tcl</a:t>
            </a:r>
            <a:r>
              <a:rPr lang="pt-BR" dirty="0"/>
              <a:t>.</a:t>
            </a:r>
          </a:p>
          <a:p>
            <a:endParaRPr lang="pt-BR" dirty="0"/>
          </a:p>
          <a:p>
            <a:r>
              <a:rPr lang="pt-BR" dirty="0"/>
              <a:t>Replicação Master / </a:t>
            </a:r>
            <a:r>
              <a:rPr lang="pt-BR" dirty="0" err="1"/>
              <a:t>Slave</a:t>
            </a:r>
            <a:r>
              <a:rPr lang="pt-BR" dirty="0"/>
              <a:t>: Redis segue uma replicação Master / </a:t>
            </a:r>
            <a:r>
              <a:rPr lang="pt-BR" dirty="0" err="1"/>
              <a:t>Slave</a:t>
            </a:r>
            <a:r>
              <a:rPr lang="pt-BR" dirty="0"/>
              <a:t> muito simples e rápida. São necessários apenas uma linha no arquivo de configuração para configurá-la e 21 segundos para que um escravo conclua a sincronização inicial do conjunto de chaves de 10 MM em uma instância do </a:t>
            </a:r>
            <a:r>
              <a:rPr lang="pt-BR" dirty="0" err="1"/>
              <a:t>Amazon</a:t>
            </a:r>
            <a:r>
              <a:rPr lang="pt-BR" dirty="0"/>
              <a:t> EC2.</a:t>
            </a:r>
          </a:p>
          <a:p>
            <a:endParaRPr lang="pt-BR" dirty="0"/>
          </a:p>
          <a:p>
            <a:r>
              <a:rPr lang="pt-BR" dirty="0" err="1"/>
              <a:t>Sharding</a:t>
            </a:r>
            <a:r>
              <a:rPr lang="pt-BR" dirty="0"/>
              <a:t>: Redis suporta </a:t>
            </a:r>
            <a:r>
              <a:rPr lang="pt-BR" dirty="0" err="1"/>
              <a:t>sharding</a:t>
            </a:r>
            <a:r>
              <a:rPr lang="pt-BR" dirty="0"/>
              <a:t>. É muito fácil distribuir o conjunto de dados em várias instâncias do Redis, como outro armazenamento de valor-chave.</a:t>
            </a:r>
          </a:p>
          <a:p>
            <a:endParaRPr lang="pt-BR" dirty="0"/>
          </a:p>
          <a:p>
            <a:r>
              <a:rPr lang="pt-BR" dirty="0"/>
              <a:t>Portátil: O Redis é escrito em ANSI C e funciona na maioria dos sistemas POSIX, como Linux, BSD, Mac OS X, Solaris e assim por diante. Redis é relatado para compilar e trabalhar sob o WIN32 se compilado com o </a:t>
            </a:r>
            <a:r>
              <a:rPr lang="pt-BR" dirty="0" err="1"/>
              <a:t>Cygwin</a:t>
            </a:r>
            <a:r>
              <a:rPr lang="pt-BR" dirty="0"/>
              <a:t>, mas não há suporte oficial para o Windows atualmente.</a:t>
            </a:r>
            <a:endParaRPr lang="en-US" dirty="0"/>
          </a:p>
        </p:txBody>
      </p:sp>
    </p:spTree>
    <p:extLst>
      <p:ext uri="{BB962C8B-B14F-4D97-AF65-F5344CB8AC3E}">
        <p14:creationId xmlns:p14="http://schemas.microsoft.com/office/powerpoint/2010/main" val="36057207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Com o big data sendo usado extensivamente para aproveitar a análise para obter insights significativos, o Apache </a:t>
            </a:r>
            <a:r>
              <a:rPr lang="pt-BR" dirty="0" err="1"/>
              <a:t>Hadoop</a:t>
            </a:r>
            <a:r>
              <a:rPr lang="pt-BR" dirty="0"/>
              <a:t> é a solução para o processamento de big data. A arquitetura do Apache </a:t>
            </a:r>
            <a:r>
              <a:rPr lang="pt-BR" dirty="0" err="1"/>
              <a:t>Hadoop</a:t>
            </a:r>
            <a:r>
              <a:rPr lang="pt-BR" dirty="0"/>
              <a:t> consiste em vários componentes de </a:t>
            </a:r>
            <a:r>
              <a:rPr lang="pt-BR" dirty="0" err="1"/>
              <a:t>hadoop</a:t>
            </a:r>
            <a:r>
              <a:rPr lang="pt-BR" dirty="0"/>
              <a:t> e uma fusão de diferentes tecnologias que fornecem recursos imensos na resolução de problemas de negócios complexos.</a:t>
            </a:r>
          </a:p>
          <a:p>
            <a:r>
              <a:rPr lang="pt-BR" dirty="0"/>
              <a:t>Todos os componentes do ecossistema </a:t>
            </a:r>
            <a:r>
              <a:rPr lang="pt-BR" dirty="0" err="1"/>
              <a:t>Hadoop</a:t>
            </a:r>
            <a:r>
              <a:rPr lang="pt-BR" dirty="0"/>
              <a:t>, como entidades explícitas, são evidentes. A visão holística da arquitetura do </a:t>
            </a:r>
            <a:r>
              <a:rPr lang="pt-BR" dirty="0" err="1"/>
              <a:t>Hadoop</a:t>
            </a:r>
            <a:r>
              <a:rPr lang="pt-BR" dirty="0"/>
              <a:t> dá destaque ao </a:t>
            </a:r>
            <a:r>
              <a:rPr lang="pt-BR" dirty="0" err="1"/>
              <a:t>Hadoop</a:t>
            </a:r>
            <a:r>
              <a:rPr lang="pt-BR" dirty="0"/>
              <a:t> common, ao </a:t>
            </a:r>
            <a:r>
              <a:rPr lang="pt-BR" dirty="0" err="1"/>
              <a:t>Hadoop</a:t>
            </a:r>
            <a:r>
              <a:rPr lang="pt-BR" dirty="0"/>
              <a:t> YARN, ao </a:t>
            </a:r>
            <a:r>
              <a:rPr lang="pt-BR" dirty="0" err="1"/>
              <a:t>Hadoop</a:t>
            </a:r>
            <a:r>
              <a:rPr lang="pt-BR" dirty="0"/>
              <a:t> </a:t>
            </a:r>
            <a:r>
              <a:rPr lang="pt-BR" dirty="0" err="1"/>
              <a:t>Distributed</a:t>
            </a:r>
            <a:r>
              <a:rPr lang="pt-BR" dirty="0"/>
              <a:t> File Systems (HDFS) e ao </a:t>
            </a:r>
            <a:r>
              <a:rPr lang="pt-BR" dirty="0" err="1"/>
              <a:t>Hadoop</a:t>
            </a:r>
            <a:r>
              <a:rPr lang="pt-BR" dirty="0"/>
              <a:t> </a:t>
            </a:r>
            <a:r>
              <a:rPr lang="pt-BR" dirty="0" err="1"/>
              <a:t>MapReduce</a:t>
            </a:r>
            <a:r>
              <a:rPr lang="pt-BR" dirty="0"/>
              <a:t> do </a:t>
            </a:r>
            <a:r>
              <a:rPr lang="pt-BR" dirty="0" err="1"/>
              <a:t>Hadoop</a:t>
            </a:r>
            <a:r>
              <a:rPr lang="pt-BR" dirty="0"/>
              <a:t> </a:t>
            </a:r>
            <a:r>
              <a:rPr lang="pt-BR" dirty="0" err="1"/>
              <a:t>Ecosystem</a:t>
            </a:r>
            <a:r>
              <a:rPr lang="pt-BR" dirty="0"/>
              <a:t>. O </a:t>
            </a:r>
            <a:r>
              <a:rPr lang="pt-BR" dirty="0" err="1"/>
              <a:t>Hadoop</a:t>
            </a:r>
            <a:r>
              <a:rPr lang="pt-BR" dirty="0"/>
              <a:t> common fornece todas as bibliotecas Java, utilitários, abstração de nível do SO, arquivos </a:t>
            </a:r>
            <a:r>
              <a:rPr lang="pt-BR" dirty="0" err="1"/>
              <a:t>java</a:t>
            </a:r>
            <a:r>
              <a:rPr lang="pt-BR" dirty="0"/>
              <a:t> necessários e script para executar o </a:t>
            </a:r>
            <a:r>
              <a:rPr lang="pt-BR" dirty="0" err="1"/>
              <a:t>Hadoop</a:t>
            </a:r>
            <a:r>
              <a:rPr lang="pt-BR" dirty="0"/>
              <a:t>, enquanto o </a:t>
            </a:r>
            <a:r>
              <a:rPr lang="pt-BR" dirty="0" err="1"/>
              <a:t>Hadoop</a:t>
            </a:r>
            <a:r>
              <a:rPr lang="pt-BR" dirty="0"/>
              <a:t> YARN é uma estrutura para planejamento de tarefas e gerenciamento de recursos de cluster. O HDFS na arquitetura do </a:t>
            </a:r>
            <a:r>
              <a:rPr lang="pt-BR" dirty="0" err="1"/>
              <a:t>Hadoop</a:t>
            </a:r>
            <a:r>
              <a:rPr lang="pt-BR" dirty="0"/>
              <a:t> fornece acesso de alto rendimento aos dados do aplicativo e o </a:t>
            </a:r>
            <a:r>
              <a:rPr lang="pt-BR" dirty="0" err="1"/>
              <a:t>Hadoop</a:t>
            </a:r>
            <a:r>
              <a:rPr lang="pt-BR" dirty="0"/>
              <a:t> </a:t>
            </a:r>
            <a:r>
              <a:rPr lang="pt-BR" dirty="0" err="1"/>
              <a:t>MapReduce</a:t>
            </a:r>
            <a:r>
              <a:rPr lang="pt-BR" dirty="0"/>
              <a:t> fornece processamento paralelo baseado em YARN de grandes conjuntos de dados.</a:t>
            </a:r>
          </a:p>
          <a:p>
            <a:endParaRPr lang="pt-BR" dirty="0"/>
          </a:p>
          <a:p>
            <a:r>
              <a:rPr lang="pt-BR" dirty="0"/>
              <a:t>O Apache </a:t>
            </a:r>
            <a:r>
              <a:rPr lang="pt-BR" dirty="0" err="1"/>
              <a:t>Hive</a:t>
            </a:r>
            <a:r>
              <a:rPr lang="pt-BR" dirty="0"/>
              <a:t> é uma infraestrutura de data </a:t>
            </a:r>
            <a:r>
              <a:rPr lang="pt-BR" dirty="0" err="1"/>
              <a:t>warehouse</a:t>
            </a:r>
            <a:r>
              <a:rPr lang="pt-BR" dirty="0"/>
              <a:t> construída sobre o </a:t>
            </a:r>
            <a:r>
              <a:rPr lang="pt-BR" dirty="0" err="1"/>
              <a:t>Hadoop</a:t>
            </a:r>
            <a:r>
              <a:rPr lang="pt-BR" dirty="0"/>
              <a:t>. Ele permite a consulta de dados armazenados no HDFS para análise via HQL, uma linguagem semelhante a SQL que é traduzida para trabalhos do </a:t>
            </a:r>
            <a:r>
              <a:rPr lang="pt-BR" dirty="0" err="1"/>
              <a:t>MapReduce</a:t>
            </a:r>
            <a:r>
              <a:rPr lang="pt-BR" dirty="0"/>
              <a:t>. Apesar de fornecer a funcionalidade SQL, o </a:t>
            </a:r>
            <a:r>
              <a:rPr lang="pt-BR" dirty="0" err="1"/>
              <a:t>Hive</a:t>
            </a:r>
            <a:r>
              <a:rPr lang="pt-BR" dirty="0"/>
              <a:t> não fornece consultas interativas ainda - ele só executa processos em lote no </a:t>
            </a:r>
            <a:r>
              <a:rPr lang="pt-BR" dirty="0" err="1"/>
              <a:t>Hadoop</a:t>
            </a:r>
            <a:r>
              <a:rPr lang="pt-BR" dirty="0"/>
              <a:t>.</a:t>
            </a:r>
          </a:p>
          <a:p>
            <a:endParaRPr lang="pt-BR" dirty="0"/>
          </a:p>
          <a:p>
            <a:r>
              <a:rPr lang="pt-BR" dirty="0"/>
              <a:t>O Apache </a:t>
            </a:r>
            <a:r>
              <a:rPr lang="pt-BR" dirty="0" err="1"/>
              <a:t>HBase</a:t>
            </a:r>
            <a:r>
              <a:rPr lang="pt-BR" dirty="0"/>
              <a:t> é um armazenamento de chave / valor </a:t>
            </a:r>
            <a:r>
              <a:rPr lang="pt-BR" dirty="0" err="1"/>
              <a:t>NoSQL</a:t>
            </a:r>
            <a:r>
              <a:rPr lang="pt-BR" dirty="0"/>
              <a:t> que é executado sobre o HDFS. Ao contrário do </a:t>
            </a:r>
            <a:r>
              <a:rPr lang="pt-BR" dirty="0" err="1"/>
              <a:t>Hive</a:t>
            </a:r>
            <a:r>
              <a:rPr lang="pt-BR" dirty="0"/>
              <a:t>, as operações do </a:t>
            </a:r>
            <a:r>
              <a:rPr lang="pt-BR" dirty="0" err="1"/>
              <a:t>HBase</a:t>
            </a:r>
            <a:r>
              <a:rPr lang="pt-BR" dirty="0"/>
              <a:t> são executadas em tempo real em seu banco de dados, em vez de em tarefas do </a:t>
            </a:r>
            <a:r>
              <a:rPr lang="pt-BR" dirty="0" err="1"/>
              <a:t>MapReduce</a:t>
            </a:r>
            <a:r>
              <a:rPr lang="pt-BR" dirty="0"/>
              <a:t>. O </a:t>
            </a:r>
            <a:r>
              <a:rPr lang="pt-BR" dirty="0" err="1"/>
              <a:t>HBase</a:t>
            </a:r>
            <a:r>
              <a:rPr lang="pt-BR" dirty="0"/>
              <a:t> é particionado em tabelas e as tabelas são divididas em famílias de colunas. As famílias de colunas, que devem ser declaradas no esquema, agrupam um determinado conjunto de colunas (as colunas não exigem definição de esquema). Por exemplo, a família de colunas “</a:t>
            </a:r>
            <a:r>
              <a:rPr lang="pt-BR" dirty="0" err="1"/>
              <a:t>message</a:t>
            </a:r>
            <a:r>
              <a:rPr lang="pt-BR" dirty="0"/>
              <a:t>” pode incluir as colunas: “</a:t>
            </a:r>
            <a:r>
              <a:rPr lang="pt-BR" dirty="0" err="1"/>
              <a:t>to</a:t>
            </a:r>
            <a:r>
              <a:rPr lang="pt-BR" dirty="0"/>
              <a:t>”, “</a:t>
            </a:r>
            <a:r>
              <a:rPr lang="pt-BR" dirty="0" err="1"/>
              <a:t>from</a:t>
            </a:r>
            <a:r>
              <a:rPr lang="pt-BR" dirty="0"/>
              <a:t>”, “date”, “</a:t>
            </a:r>
            <a:r>
              <a:rPr lang="pt-BR" dirty="0" err="1"/>
              <a:t>subject</a:t>
            </a:r>
            <a:r>
              <a:rPr lang="pt-BR" dirty="0"/>
              <a:t>” e “</a:t>
            </a:r>
            <a:r>
              <a:rPr lang="pt-BR" dirty="0" err="1"/>
              <a:t>body</a:t>
            </a:r>
            <a:r>
              <a:rPr lang="pt-BR" dirty="0"/>
              <a:t>”. Cada par de chave / valor no </a:t>
            </a:r>
            <a:r>
              <a:rPr lang="pt-BR" dirty="0" err="1"/>
              <a:t>HBase</a:t>
            </a:r>
            <a:r>
              <a:rPr lang="pt-BR" dirty="0"/>
              <a:t> é definido como uma célula e cada chave consiste em chave de linha, família de coluna, coluna e registro de data e hora. Uma linha no </a:t>
            </a:r>
            <a:r>
              <a:rPr lang="pt-BR" dirty="0" err="1"/>
              <a:t>HBase</a:t>
            </a:r>
            <a:r>
              <a:rPr lang="pt-BR" dirty="0"/>
              <a:t> é um agrupamento de mapeamentos de chave / valor identificados pela chave de linha. O </a:t>
            </a:r>
            <a:r>
              <a:rPr lang="pt-BR" dirty="0" err="1"/>
              <a:t>HBase</a:t>
            </a:r>
            <a:r>
              <a:rPr lang="pt-BR" dirty="0"/>
              <a:t> aproveita a infraestrutura do </a:t>
            </a:r>
            <a:r>
              <a:rPr lang="pt-BR" dirty="0" err="1"/>
              <a:t>Hadoop</a:t>
            </a:r>
            <a:r>
              <a:rPr lang="pt-BR" dirty="0"/>
              <a:t> e escala horizontalmente usando os servidores de prateleira.</a:t>
            </a:r>
            <a:endParaRPr lang="en-US" dirty="0"/>
          </a:p>
        </p:txBody>
      </p:sp>
    </p:spTree>
    <p:extLst>
      <p:ext uri="{BB962C8B-B14F-4D97-AF65-F5344CB8AC3E}">
        <p14:creationId xmlns:p14="http://schemas.microsoft.com/office/powerpoint/2010/main" val="30427080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A camada padrão de armazenamento de big data para o Apache </a:t>
            </a:r>
            <a:r>
              <a:rPr lang="pt-BR" dirty="0" err="1"/>
              <a:t>Hadoop</a:t>
            </a:r>
            <a:r>
              <a:rPr lang="pt-BR" dirty="0"/>
              <a:t> é o HDFS. O HDFS é o “molho secreto” dos componentes do Apache </a:t>
            </a:r>
            <a:r>
              <a:rPr lang="pt-BR" dirty="0" err="1"/>
              <a:t>Hadoop</a:t>
            </a:r>
            <a:r>
              <a:rPr lang="pt-BR" dirty="0"/>
              <a:t>, já que os usuários podem despejar grandes conjuntos de dados no HDFS e os dados ficarão bem ali até que o usuário queira aproveitá-lo para análise. O componente HDFS cria várias réplicas do bloco de dados a serem distribuídas em diferentes clusters para acesso rápido e confiável aos dados. O HDFS é composto por 3 componentes importantes - </a:t>
            </a:r>
            <a:r>
              <a:rPr lang="pt-BR" dirty="0" err="1"/>
              <a:t>NameNode</a:t>
            </a:r>
            <a:r>
              <a:rPr lang="pt-BR" dirty="0"/>
              <a:t>, </a:t>
            </a:r>
            <a:r>
              <a:rPr lang="pt-BR" dirty="0" err="1"/>
              <a:t>DataNode</a:t>
            </a:r>
            <a:r>
              <a:rPr lang="pt-BR" dirty="0"/>
              <a:t> e </a:t>
            </a:r>
            <a:r>
              <a:rPr lang="pt-BR" dirty="0" err="1"/>
              <a:t>Secondary</a:t>
            </a:r>
            <a:r>
              <a:rPr lang="pt-BR" dirty="0"/>
              <a:t> </a:t>
            </a:r>
            <a:r>
              <a:rPr lang="pt-BR" dirty="0" err="1"/>
              <a:t>NameNode</a:t>
            </a:r>
            <a:r>
              <a:rPr lang="pt-BR" dirty="0"/>
              <a:t>. O HDFS opera em um modelo de arquitetura Mestre-Escravo onde o </a:t>
            </a:r>
            <a:r>
              <a:rPr lang="pt-BR" dirty="0" err="1"/>
              <a:t>NameNode</a:t>
            </a:r>
            <a:r>
              <a:rPr lang="pt-BR" dirty="0"/>
              <a:t> atua como o nó mestre para manter um controle do cluster de armazenamento e o </a:t>
            </a:r>
            <a:r>
              <a:rPr lang="pt-BR" dirty="0" err="1"/>
              <a:t>DataNode</a:t>
            </a:r>
            <a:r>
              <a:rPr lang="pt-BR" dirty="0"/>
              <a:t> atua como um nó escravo resumindo os vários sistemas dentro de um cluster do </a:t>
            </a:r>
            <a:r>
              <a:rPr lang="pt-BR" dirty="0" err="1"/>
              <a:t>Hadoop</a:t>
            </a:r>
            <a:r>
              <a:rPr lang="pt-BR" dirty="0"/>
              <a:t>.</a:t>
            </a:r>
            <a:endParaRPr lang="en-US" dirty="0"/>
          </a:p>
        </p:txBody>
      </p:sp>
    </p:spTree>
    <p:extLst>
      <p:ext uri="{BB962C8B-B14F-4D97-AF65-F5344CB8AC3E}">
        <p14:creationId xmlns:p14="http://schemas.microsoft.com/office/powerpoint/2010/main" val="31869485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err="1"/>
              <a:t>MapReduce</a:t>
            </a:r>
            <a:r>
              <a:rPr lang="pt-BR" dirty="0"/>
              <a:t> é um sistema baseado em Java criado pelo Google, onde os dados reais da loja HDFS são processados ​​de forma eficiente. O </a:t>
            </a:r>
            <a:r>
              <a:rPr lang="pt-BR" dirty="0" err="1"/>
              <a:t>MapReduce</a:t>
            </a:r>
            <a:r>
              <a:rPr lang="pt-BR" dirty="0"/>
              <a:t> divide um grande trabalho de processamento de dados em tarefas menores. </a:t>
            </a:r>
            <a:r>
              <a:rPr lang="pt-BR" dirty="0" err="1"/>
              <a:t>MapReduce</a:t>
            </a:r>
            <a:r>
              <a:rPr lang="pt-BR" dirty="0"/>
              <a:t> é responsável pela análise de grandes conjuntos de dados em paralelo antes de reduzi-lo para encontrar os resultados. No ecossistema </a:t>
            </a:r>
            <a:r>
              <a:rPr lang="pt-BR" dirty="0" err="1"/>
              <a:t>Hadoop</a:t>
            </a:r>
            <a:r>
              <a:rPr lang="pt-BR" dirty="0"/>
              <a:t>, o </a:t>
            </a:r>
            <a:r>
              <a:rPr lang="pt-BR" dirty="0" err="1"/>
              <a:t>Hadoop</a:t>
            </a:r>
            <a:r>
              <a:rPr lang="pt-BR" dirty="0"/>
              <a:t> </a:t>
            </a:r>
            <a:r>
              <a:rPr lang="pt-BR" dirty="0" err="1"/>
              <a:t>MapReduce</a:t>
            </a:r>
            <a:r>
              <a:rPr lang="pt-BR" dirty="0"/>
              <a:t> é uma estrutura baseada na arquitetura YARN. A arquitetura </a:t>
            </a:r>
            <a:r>
              <a:rPr lang="pt-BR" dirty="0" err="1"/>
              <a:t>Hadoop</a:t>
            </a:r>
            <a:r>
              <a:rPr lang="pt-BR" dirty="0"/>
              <a:t> baseada em YARN suporta o processamento paralelo de grandes conjuntos de dados e o </a:t>
            </a:r>
            <a:r>
              <a:rPr lang="pt-BR" dirty="0" err="1"/>
              <a:t>MapReduce</a:t>
            </a:r>
            <a:r>
              <a:rPr lang="pt-BR" dirty="0"/>
              <a:t> fornece a estrutura para escrever facilmente aplicativos em milhares de nós, considerando o gerenciamento de falhas e falhas.</a:t>
            </a:r>
          </a:p>
          <a:p>
            <a:endParaRPr lang="pt-BR" dirty="0"/>
          </a:p>
          <a:p>
            <a:r>
              <a:rPr lang="pt-BR" dirty="0"/>
              <a:t>O princípio básico de operação por trás do </a:t>
            </a:r>
            <a:r>
              <a:rPr lang="pt-BR" dirty="0" err="1"/>
              <a:t>MapReduce</a:t>
            </a:r>
            <a:r>
              <a:rPr lang="pt-BR" dirty="0"/>
              <a:t> é que o trabalho “</a:t>
            </a:r>
            <a:r>
              <a:rPr lang="pt-BR" dirty="0" err="1"/>
              <a:t>Map</a:t>
            </a:r>
            <a:r>
              <a:rPr lang="pt-BR" dirty="0"/>
              <a:t>” envia uma consulta para processamento para vários nós em um cluster do </a:t>
            </a:r>
            <a:r>
              <a:rPr lang="pt-BR" dirty="0" err="1"/>
              <a:t>Hadoop</a:t>
            </a:r>
            <a:r>
              <a:rPr lang="pt-BR" dirty="0"/>
              <a:t> e o trabalho “</a:t>
            </a:r>
            <a:r>
              <a:rPr lang="pt-BR" dirty="0" err="1"/>
              <a:t>Reduce</a:t>
            </a:r>
            <a:r>
              <a:rPr lang="pt-BR" dirty="0"/>
              <a:t>” coleta todos os resultados para gerar um único valor. Mapear Tarefa no ecossistema do </a:t>
            </a:r>
            <a:r>
              <a:rPr lang="pt-BR" dirty="0" err="1"/>
              <a:t>Hadoop</a:t>
            </a:r>
            <a:r>
              <a:rPr lang="pt-BR" dirty="0"/>
              <a:t> pega dados de entrada e divide em partes independentes e a saída dessa tarefa será a entrada para Reduzir Tarefa. No mesmo ecossistema do </a:t>
            </a:r>
            <a:r>
              <a:rPr lang="pt-BR" dirty="0" err="1"/>
              <a:t>Hadoop</a:t>
            </a:r>
            <a:r>
              <a:rPr lang="pt-BR" dirty="0"/>
              <a:t>, a tarefa Reduzir combina </a:t>
            </a:r>
            <a:r>
              <a:rPr lang="pt-BR" dirty="0" err="1"/>
              <a:t>tuplas</a:t>
            </a:r>
            <a:r>
              <a:rPr lang="pt-BR" dirty="0"/>
              <a:t> de dados mapeadas em um conjunto menor de </a:t>
            </a:r>
            <a:r>
              <a:rPr lang="pt-BR" dirty="0" err="1"/>
              <a:t>tuplas</a:t>
            </a:r>
            <a:r>
              <a:rPr lang="pt-BR" dirty="0"/>
              <a:t>. Enquanto isso, tanto a entrada quanto a saída de tarefas são armazenadas em um sistema de arquivos. O </a:t>
            </a:r>
            <a:r>
              <a:rPr lang="pt-BR" dirty="0" err="1"/>
              <a:t>MapReduce</a:t>
            </a:r>
            <a:r>
              <a:rPr lang="pt-BR" dirty="0"/>
              <a:t> cuida de agendar tarefas, monitorar tarefas e </a:t>
            </a:r>
            <a:r>
              <a:rPr lang="pt-BR" dirty="0" err="1"/>
              <a:t>re-executar</a:t>
            </a:r>
            <a:r>
              <a:rPr lang="pt-BR" dirty="0"/>
              <a:t> a tarefa com falha.</a:t>
            </a:r>
          </a:p>
          <a:p>
            <a:endParaRPr lang="pt-BR" dirty="0"/>
          </a:p>
          <a:p>
            <a:r>
              <a:rPr lang="pt-BR" dirty="0"/>
              <a:t>A estrutura </a:t>
            </a:r>
            <a:r>
              <a:rPr lang="pt-BR" dirty="0" err="1"/>
              <a:t>MapReduce</a:t>
            </a:r>
            <a:r>
              <a:rPr lang="pt-BR" dirty="0"/>
              <a:t> forma o nó de cálculo, enquanto o sistema de arquivos HDFS forma o nó de dados. Normalmente, na arquitetura do ecossistema </a:t>
            </a:r>
            <a:r>
              <a:rPr lang="pt-BR" dirty="0" err="1"/>
              <a:t>Hadoop</a:t>
            </a:r>
            <a:r>
              <a:rPr lang="pt-BR" dirty="0"/>
              <a:t>, o nó de dados e o nó de cálculo são considerados iguais.</a:t>
            </a:r>
          </a:p>
          <a:p>
            <a:endParaRPr lang="pt-BR" dirty="0"/>
          </a:p>
          <a:p>
            <a:r>
              <a:rPr lang="pt-BR" dirty="0"/>
              <a:t>As tarefas de delegação do componente </a:t>
            </a:r>
            <a:r>
              <a:rPr lang="pt-BR" dirty="0" err="1"/>
              <a:t>MapReduce</a:t>
            </a:r>
            <a:r>
              <a:rPr lang="pt-BR" dirty="0"/>
              <a:t> são abordadas por dois </a:t>
            </a:r>
            <a:r>
              <a:rPr lang="pt-BR" dirty="0" err="1"/>
              <a:t>daemons</a:t>
            </a:r>
            <a:r>
              <a:rPr lang="pt-BR" dirty="0"/>
              <a:t> - </a:t>
            </a:r>
            <a:r>
              <a:rPr lang="pt-BR" dirty="0" err="1"/>
              <a:t>Job</a:t>
            </a:r>
            <a:r>
              <a:rPr lang="pt-BR" dirty="0"/>
              <a:t> </a:t>
            </a:r>
            <a:r>
              <a:rPr lang="pt-BR" dirty="0" err="1"/>
              <a:t>Tracker</a:t>
            </a:r>
            <a:r>
              <a:rPr lang="pt-BR" dirty="0"/>
              <a:t> e </a:t>
            </a:r>
            <a:r>
              <a:rPr lang="pt-BR" dirty="0" err="1"/>
              <a:t>Task</a:t>
            </a:r>
            <a:r>
              <a:rPr lang="pt-BR" dirty="0"/>
              <a:t> </a:t>
            </a:r>
            <a:r>
              <a:rPr lang="pt-BR" dirty="0" err="1"/>
              <a:t>Tracker</a:t>
            </a:r>
            <a:r>
              <a:rPr lang="pt-BR" dirty="0"/>
              <a:t>, como mostrado na imagem abaixo -</a:t>
            </a:r>
          </a:p>
        </p:txBody>
      </p:sp>
    </p:spTree>
    <p:extLst>
      <p:ext uri="{BB962C8B-B14F-4D97-AF65-F5344CB8AC3E}">
        <p14:creationId xmlns:p14="http://schemas.microsoft.com/office/powerpoint/2010/main" val="20635563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A seguir, a lista das principais características do Redis:</a:t>
            </a:r>
          </a:p>
          <a:p>
            <a:endParaRPr lang="pt-BR" dirty="0"/>
          </a:p>
          <a:p>
            <a:r>
              <a:rPr lang="pt-BR" dirty="0"/>
              <a:t>Velocidade: O Redis armazena todo o conjunto de dados na memória principal e é por isso que é extremamente rápido. Ele carrega até 110.000 </a:t>
            </a:r>
            <a:r>
              <a:rPr lang="pt-BR" dirty="0" err="1"/>
              <a:t>SETs</a:t>
            </a:r>
            <a:r>
              <a:rPr lang="pt-BR" dirty="0"/>
              <a:t> / segundo e 81.000 </a:t>
            </a:r>
            <a:r>
              <a:rPr lang="pt-BR" dirty="0" err="1"/>
              <a:t>GETs</a:t>
            </a:r>
            <a:r>
              <a:rPr lang="pt-BR" dirty="0"/>
              <a:t> / segundo podem ser recuperados em uma caixa Linux de nível de entrada. O Redis suporta o </a:t>
            </a:r>
            <a:r>
              <a:rPr lang="pt-BR" dirty="0" err="1"/>
              <a:t>Pipelining</a:t>
            </a:r>
            <a:r>
              <a:rPr lang="pt-BR" dirty="0"/>
              <a:t> de comandos e facilita o uso de vários valores em um único comando para acelerar a comunicação com as bibliotecas do cliente.</a:t>
            </a:r>
          </a:p>
          <a:p>
            <a:endParaRPr lang="pt-BR" dirty="0"/>
          </a:p>
          <a:p>
            <a:r>
              <a:rPr lang="pt-BR" dirty="0"/>
              <a:t>Persistência: Enquanto todos os dados residem na memória, as alterações são salvas de forma assíncrona no disco usando políticas flexíveis com base no tempo decorrido e / ou no número de atualizações desde o último salvamento. O Redis suporta um modo de persistência de arquivo somente de anexação. Verifique mais sobre Persistência ou leia o </a:t>
            </a:r>
            <a:r>
              <a:rPr lang="pt-BR" dirty="0" err="1"/>
              <a:t>AppendOnlyFileHowto</a:t>
            </a:r>
            <a:r>
              <a:rPr lang="pt-BR" dirty="0"/>
              <a:t> para obter mais informações.</a:t>
            </a:r>
          </a:p>
          <a:p>
            <a:endParaRPr lang="pt-BR" dirty="0"/>
          </a:p>
          <a:p>
            <a:r>
              <a:rPr lang="pt-BR" dirty="0"/>
              <a:t>Estruturas de dados: O Redis suporta vários tipos de estruturas de dados, como </a:t>
            </a:r>
            <a:r>
              <a:rPr lang="pt-BR" dirty="0" err="1"/>
              <a:t>strings</a:t>
            </a:r>
            <a:r>
              <a:rPr lang="pt-BR" dirty="0"/>
              <a:t>, </a:t>
            </a:r>
            <a:r>
              <a:rPr lang="pt-BR" dirty="0" err="1"/>
              <a:t>hashes</a:t>
            </a:r>
            <a:r>
              <a:rPr lang="pt-BR" dirty="0"/>
              <a:t>, conjuntos, listas, conjuntos classificados com consultas de intervalo, bitmaps, </a:t>
            </a:r>
            <a:r>
              <a:rPr lang="pt-BR" dirty="0" err="1"/>
              <a:t>hiperloglogs</a:t>
            </a:r>
            <a:r>
              <a:rPr lang="pt-BR" dirty="0"/>
              <a:t> e índices </a:t>
            </a:r>
            <a:r>
              <a:rPr lang="pt-BR" dirty="0" err="1"/>
              <a:t>geoespaciais</a:t>
            </a:r>
            <a:r>
              <a:rPr lang="pt-BR" dirty="0"/>
              <a:t> com consultas </a:t>
            </a:r>
            <a:r>
              <a:rPr lang="pt-BR" dirty="0" err="1"/>
              <a:t>radius</a:t>
            </a:r>
            <a:r>
              <a:rPr lang="pt-BR" dirty="0"/>
              <a:t>.</a:t>
            </a:r>
          </a:p>
          <a:p>
            <a:endParaRPr lang="pt-BR" dirty="0"/>
          </a:p>
          <a:p>
            <a:r>
              <a:rPr lang="pt-BR" dirty="0"/>
              <a:t>Operações Atômicas: Operações Redis trabalhando nos diferentes Tipos de Dados são atômicas, então é seguro definir ou aumentar uma chave, adicionar e remover elementos de um conjunto, aumentar um contador etc.</a:t>
            </a:r>
          </a:p>
          <a:p>
            <a:endParaRPr lang="pt-BR" dirty="0"/>
          </a:p>
          <a:p>
            <a:r>
              <a:rPr lang="pt-BR" dirty="0"/>
              <a:t>Idiomas suportados: O Redis suporta vários idiomas, como </a:t>
            </a:r>
            <a:r>
              <a:rPr lang="pt-BR" dirty="0" err="1"/>
              <a:t>ActionScript</a:t>
            </a:r>
            <a:r>
              <a:rPr lang="pt-BR" dirty="0"/>
              <a:t>, C, C ++, C #, </a:t>
            </a:r>
            <a:r>
              <a:rPr lang="pt-BR" dirty="0" err="1"/>
              <a:t>Clojure</a:t>
            </a:r>
            <a:r>
              <a:rPr lang="pt-BR" dirty="0"/>
              <a:t>, Common </a:t>
            </a:r>
            <a:r>
              <a:rPr lang="pt-BR" dirty="0" err="1"/>
              <a:t>Lisp</a:t>
            </a:r>
            <a:r>
              <a:rPr lang="pt-BR" dirty="0"/>
              <a:t>, D, </a:t>
            </a:r>
            <a:r>
              <a:rPr lang="pt-BR" dirty="0" err="1"/>
              <a:t>Dart</a:t>
            </a:r>
            <a:r>
              <a:rPr lang="pt-BR" dirty="0"/>
              <a:t>, </a:t>
            </a:r>
            <a:r>
              <a:rPr lang="pt-BR" dirty="0" err="1"/>
              <a:t>Erlang</a:t>
            </a:r>
            <a:r>
              <a:rPr lang="pt-BR" dirty="0"/>
              <a:t>, Go, </a:t>
            </a:r>
            <a:r>
              <a:rPr lang="pt-BR" dirty="0" err="1"/>
              <a:t>Haskell</a:t>
            </a:r>
            <a:r>
              <a:rPr lang="pt-BR" dirty="0"/>
              <a:t>, </a:t>
            </a:r>
            <a:r>
              <a:rPr lang="pt-BR" dirty="0" err="1"/>
              <a:t>Iax</a:t>
            </a:r>
            <a:r>
              <a:rPr lang="pt-BR" dirty="0"/>
              <a:t>, Java, </a:t>
            </a:r>
            <a:r>
              <a:rPr lang="pt-BR" dirty="0" err="1"/>
              <a:t>JavaScript</a:t>
            </a:r>
            <a:r>
              <a:rPr lang="pt-BR" dirty="0"/>
              <a:t> (Node.js), Julia, Lua , </a:t>
            </a:r>
            <a:r>
              <a:rPr lang="pt-BR" dirty="0" err="1"/>
              <a:t>Objective</a:t>
            </a:r>
            <a:r>
              <a:rPr lang="pt-BR" dirty="0"/>
              <a:t>-C, Perl, PHP, Dados Puros, Python, R, Raquete, Ruby, </a:t>
            </a:r>
            <a:r>
              <a:rPr lang="pt-BR" dirty="0" err="1"/>
              <a:t>Rust</a:t>
            </a:r>
            <a:r>
              <a:rPr lang="pt-BR" dirty="0"/>
              <a:t>, Scala, </a:t>
            </a:r>
            <a:r>
              <a:rPr lang="pt-BR" dirty="0" err="1"/>
              <a:t>Smalltalk</a:t>
            </a:r>
            <a:r>
              <a:rPr lang="pt-BR" dirty="0"/>
              <a:t> e </a:t>
            </a:r>
            <a:r>
              <a:rPr lang="pt-BR" dirty="0" err="1"/>
              <a:t>Tcl</a:t>
            </a:r>
            <a:r>
              <a:rPr lang="pt-BR" dirty="0"/>
              <a:t>.</a:t>
            </a:r>
          </a:p>
          <a:p>
            <a:endParaRPr lang="pt-BR" dirty="0"/>
          </a:p>
          <a:p>
            <a:r>
              <a:rPr lang="pt-BR" dirty="0"/>
              <a:t>Replicação Master / </a:t>
            </a:r>
            <a:r>
              <a:rPr lang="pt-BR" dirty="0" err="1"/>
              <a:t>Slave</a:t>
            </a:r>
            <a:r>
              <a:rPr lang="pt-BR" dirty="0"/>
              <a:t>: Redis segue uma replicação Master / </a:t>
            </a:r>
            <a:r>
              <a:rPr lang="pt-BR" dirty="0" err="1"/>
              <a:t>Slave</a:t>
            </a:r>
            <a:r>
              <a:rPr lang="pt-BR" dirty="0"/>
              <a:t> muito simples e rápida. São necessários apenas uma linha no arquivo de configuração para configurá-la e 21 segundos para que um escravo conclua a sincronização inicial do conjunto de chaves de 10 MM em uma instância do </a:t>
            </a:r>
            <a:r>
              <a:rPr lang="pt-BR" dirty="0" err="1"/>
              <a:t>Amazon</a:t>
            </a:r>
            <a:r>
              <a:rPr lang="pt-BR" dirty="0"/>
              <a:t> EC2.</a:t>
            </a:r>
          </a:p>
          <a:p>
            <a:endParaRPr lang="pt-BR" dirty="0"/>
          </a:p>
          <a:p>
            <a:r>
              <a:rPr lang="pt-BR" dirty="0" err="1"/>
              <a:t>Sharding</a:t>
            </a:r>
            <a:r>
              <a:rPr lang="pt-BR" dirty="0"/>
              <a:t>: Redis suporta </a:t>
            </a:r>
            <a:r>
              <a:rPr lang="pt-BR" dirty="0" err="1"/>
              <a:t>sharding</a:t>
            </a:r>
            <a:r>
              <a:rPr lang="pt-BR" dirty="0"/>
              <a:t>. É muito fácil distribuir o conjunto de dados em várias instâncias do Redis, como outro armazenamento de valor-chave.</a:t>
            </a:r>
          </a:p>
          <a:p>
            <a:endParaRPr lang="pt-BR" dirty="0"/>
          </a:p>
          <a:p>
            <a:r>
              <a:rPr lang="pt-BR" dirty="0"/>
              <a:t>Portátil: O Redis é escrito em ANSI C e funciona na maioria dos sistemas POSIX, como Linux, BSD, Mac OS X, Solaris e assim por diante. Redis é relatado para compilar e trabalhar sob o WIN32 se compilado com o </a:t>
            </a:r>
            <a:r>
              <a:rPr lang="pt-BR" dirty="0" err="1"/>
              <a:t>Cygwin</a:t>
            </a:r>
            <a:r>
              <a:rPr lang="pt-BR" dirty="0"/>
              <a:t>, mas não há suporte oficial para o Windows atualmente.</a:t>
            </a:r>
            <a:endParaRPr lang="en-US" dirty="0"/>
          </a:p>
        </p:txBody>
      </p:sp>
    </p:spTree>
    <p:extLst>
      <p:ext uri="{BB962C8B-B14F-4D97-AF65-F5344CB8AC3E}">
        <p14:creationId xmlns:p14="http://schemas.microsoft.com/office/powerpoint/2010/main" val="32503551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pt-BR" dirty="0">
                <a:cs typeface="Arial" panose="020B0604020202020204" pitchFamily="34" charset="0"/>
                <a:sym typeface="Arial" panose="020B0604020202020204" pitchFamily="34" charset="0"/>
              </a:rPr>
              <a:t>https://medium.com/@wishmithasmendis/from-rdbms-to-key-value-store-data-modeling-techniques-a2874906bc46</a:t>
            </a:r>
          </a:p>
          <a:p>
            <a:endParaRPr lang="pt-BR" dirty="0"/>
          </a:p>
        </p:txBody>
      </p:sp>
    </p:spTree>
    <p:extLst>
      <p:ext uri="{BB962C8B-B14F-4D97-AF65-F5344CB8AC3E}">
        <p14:creationId xmlns:p14="http://schemas.microsoft.com/office/powerpoint/2010/main" val="2776455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12</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2975731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5588" y="682625"/>
            <a:ext cx="4486275"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19651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5588" y="682625"/>
            <a:ext cx="4486275" cy="3365500"/>
          </a:xfrm>
        </p:spPr>
      </p:sp>
      <p:sp>
        <p:nvSpPr>
          <p:cNvPr id="3" name="Notes Placeholder 2"/>
          <p:cNvSpPr>
            <a:spLocks noGrp="1"/>
          </p:cNvSpPr>
          <p:nvPr>
            <p:ph type="body" idx="1"/>
          </p:nvPr>
        </p:nvSpPr>
        <p:spPr/>
        <p:txBody>
          <a:bodyPr/>
          <a:lstStyle/>
          <a:p>
            <a:r>
              <a:rPr lang="pt-BR" dirty="0"/>
              <a:t>Um armazenamento de valor de chave é um banco de dados que usa uma matriz de chaves em que cada chave é associada a apenas um valor em uma coleção. É bastante semelhante a um dicionário ou a uma estrutura de dados do mapa.</a:t>
            </a:r>
          </a:p>
          <a:p>
            <a:endParaRPr lang="pt-BR" dirty="0"/>
          </a:p>
          <a:p>
            <a:endParaRPr lang="pt-BR" dirty="0"/>
          </a:p>
          <a:p>
            <a:r>
              <a:rPr lang="pt-BR" dirty="0"/>
              <a:t>Os armazenamentos de valores-chave podem ser considerados como a versão mais primária e a mais simples de todos os bancos de dados. Só tem um mapeamento unidirecional da chave para o valor para armazenar dados.</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509458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5588" y="682625"/>
            <a:ext cx="4486275" cy="3365500"/>
          </a:xfrm>
        </p:spPr>
      </p:sp>
      <p:sp>
        <p:nvSpPr>
          <p:cNvPr id="3" name="Notes Placeholder 2"/>
          <p:cNvSpPr>
            <a:spLocks noGrp="1"/>
          </p:cNvSpPr>
          <p:nvPr>
            <p:ph type="body" idx="1"/>
          </p:nvPr>
        </p:nvSpPr>
        <p:spPr/>
        <p:txBody>
          <a:bodyPr/>
          <a:lstStyle/>
          <a:p>
            <a:r>
              <a:rPr lang="pt-BR" dirty="0"/>
              <a:t>Ao definir uma chave, há três componentes principais a serem especificados. Eles são prefixo, identificadores e sufixo. Um prefixo é usado para descrever a entidade. Nesse caso, como a entidade é o prefixo “empregado”, deve ser definido como “empregado”. E cada linha da tabela é identificada exclusivamente a partir do "</a:t>
            </a:r>
            <a:r>
              <a:rPr lang="pt-BR" dirty="0" err="1"/>
              <a:t>employee_id</a:t>
            </a:r>
            <a:r>
              <a:rPr lang="pt-BR" dirty="0"/>
              <a:t>". (chave primária) Por isso, deve ser usado como o identificador da chave. Em seguida, um sufixo deve ser definido para especificar o atributo relacionado. Por exemplo, se a chave for definida para armazenar o sufixo “</a:t>
            </a:r>
            <a:r>
              <a:rPr lang="pt-BR" dirty="0" err="1"/>
              <a:t>first_name</a:t>
            </a:r>
            <a:r>
              <a:rPr lang="pt-BR" dirty="0"/>
              <a:t>”, deve ser definido como “</a:t>
            </a:r>
            <a:r>
              <a:rPr lang="pt-BR" dirty="0" err="1"/>
              <a:t>first_name</a:t>
            </a:r>
            <a:r>
              <a:rPr lang="pt-BR" dirty="0"/>
              <a:t>”.</a:t>
            </a:r>
          </a:p>
          <a:p>
            <a:endParaRPr lang="pt-BR" dirty="0"/>
          </a:p>
          <a:p>
            <a:r>
              <a:rPr lang="pt-BR" dirty="0"/>
              <a:t>Em geral, qualquer tabela RDBMS pode ser representada em um esquema de valor-chave da seguinte maneira.</a:t>
            </a:r>
          </a:p>
          <a:p>
            <a:endParaRPr lang="pt-BR" dirty="0"/>
          </a:p>
          <a:p>
            <a:r>
              <a:rPr lang="pt-BR" dirty="0"/>
              <a:t>$ </a:t>
            </a:r>
            <a:r>
              <a:rPr lang="pt-BR" dirty="0" err="1"/>
              <a:t>table_name</a:t>
            </a:r>
            <a:r>
              <a:rPr lang="pt-BR" dirty="0"/>
              <a:t>: $ </a:t>
            </a:r>
            <a:r>
              <a:rPr lang="pt-BR" dirty="0" err="1"/>
              <a:t>primary_key_value</a:t>
            </a:r>
            <a:r>
              <a:rPr lang="pt-BR" dirty="0"/>
              <a:t>: $ </a:t>
            </a:r>
            <a:r>
              <a:rPr lang="pt-BR" dirty="0" err="1"/>
              <a:t>attribute_name</a:t>
            </a:r>
            <a:r>
              <a:rPr lang="pt-BR" dirty="0"/>
              <a:t> = $ </a:t>
            </a:r>
            <a:r>
              <a:rPr lang="pt-BR" dirty="0" err="1"/>
              <a:t>value</a:t>
            </a:r>
            <a:endParaRPr lang="pt-BR" dirty="0"/>
          </a:p>
          <a:p>
            <a:r>
              <a:rPr lang="pt-BR" dirty="0"/>
              <a:t>Para esta tabela, o esquema do valor-chave pode ser definido da seguinte forma.</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800048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5588" y="682625"/>
            <a:ext cx="4486275" cy="3365500"/>
          </a:xfrm>
        </p:spPr>
      </p:sp>
      <p:sp>
        <p:nvSpPr>
          <p:cNvPr id="3" name="Notes Placeholder 2"/>
          <p:cNvSpPr>
            <a:spLocks noGrp="1"/>
          </p:cNvSpPr>
          <p:nvPr>
            <p:ph type="body" idx="1"/>
          </p:nvPr>
        </p:nvSpPr>
        <p:spPr/>
        <p:txBody>
          <a:bodyPr/>
          <a:lstStyle/>
          <a:p>
            <a:r>
              <a:rPr lang="pt-BR" dirty="0"/>
              <a:t>Ao definir uma chave, há três componentes principais a serem especificados. Eles são prefixo, identificadores e sufixo. Um prefixo é usado para descrever a entidade. Nesse caso, como a entidade é o prefixo “empregado”, deve ser definido como “empregado”. E cada linha da tabela é identificada exclusivamente a partir do "</a:t>
            </a:r>
            <a:r>
              <a:rPr lang="pt-BR" dirty="0" err="1"/>
              <a:t>employee_id</a:t>
            </a:r>
            <a:r>
              <a:rPr lang="pt-BR" dirty="0"/>
              <a:t>". (chave primária) Por isso, deve ser usado como o identificador da chave. Em seguida, um sufixo deve ser definido para especificar o atributo relacionado. Por exemplo, se a chave for definida para armazenar o sufixo “</a:t>
            </a:r>
            <a:r>
              <a:rPr lang="pt-BR" dirty="0" err="1"/>
              <a:t>first_name</a:t>
            </a:r>
            <a:r>
              <a:rPr lang="pt-BR" dirty="0"/>
              <a:t>”, deve ser definido como “</a:t>
            </a:r>
            <a:r>
              <a:rPr lang="pt-BR" dirty="0" err="1"/>
              <a:t>first_name</a:t>
            </a:r>
            <a:r>
              <a:rPr lang="pt-BR" dirty="0"/>
              <a:t>”.</a:t>
            </a:r>
          </a:p>
          <a:p>
            <a:endParaRPr lang="pt-BR" dirty="0"/>
          </a:p>
          <a:p>
            <a:r>
              <a:rPr lang="pt-BR" dirty="0"/>
              <a:t>Em geral, qualquer tabela RDBMS pode ser representada em um esquema de valor-chave da seguinte maneira.</a:t>
            </a:r>
          </a:p>
          <a:p>
            <a:endParaRPr lang="pt-BR" dirty="0"/>
          </a:p>
          <a:p>
            <a:r>
              <a:rPr lang="pt-BR" dirty="0"/>
              <a:t>$ </a:t>
            </a:r>
            <a:r>
              <a:rPr lang="pt-BR" dirty="0" err="1"/>
              <a:t>table_name</a:t>
            </a:r>
            <a:r>
              <a:rPr lang="pt-BR" dirty="0"/>
              <a:t>: $ </a:t>
            </a:r>
            <a:r>
              <a:rPr lang="pt-BR" dirty="0" err="1"/>
              <a:t>primary_key_value</a:t>
            </a:r>
            <a:r>
              <a:rPr lang="pt-BR" dirty="0"/>
              <a:t>: $ </a:t>
            </a:r>
            <a:r>
              <a:rPr lang="pt-BR" dirty="0" err="1"/>
              <a:t>attribute_name</a:t>
            </a:r>
            <a:r>
              <a:rPr lang="pt-BR" dirty="0"/>
              <a:t> = $ </a:t>
            </a:r>
            <a:r>
              <a:rPr lang="pt-BR" dirty="0" err="1"/>
              <a:t>value</a:t>
            </a:r>
            <a:endParaRPr lang="pt-BR" dirty="0"/>
          </a:p>
          <a:p>
            <a:r>
              <a:rPr lang="pt-BR" dirty="0"/>
              <a:t>Para esta tabela, o esquema do valor-chave pode ser definido da seguinte forma.</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848166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5588" y="682625"/>
            <a:ext cx="4486275" cy="3365500"/>
          </a:xfrm>
        </p:spPr>
      </p:sp>
      <p:sp>
        <p:nvSpPr>
          <p:cNvPr id="3" name="Notes Placeholder 2"/>
          <p:cNvSpPr>
            <a:spLocks noGrp="1"/>
          </p:cNvSpPr>
          <p:nvPr>
            <p:ph type="body" idx="1"/>
          </p:nvPr>
        </p:nvSpPr>
        <p:spPr/>
        <p:txBody>
          <a:bodyPr/>
          <a:lstStyle/>
          <a:p>
            <a:r>
              <a:rPr lang="pt-BR" dirty="0"/>
              <a:t>Conforme descrito anteriormente, as tabelas do RDBMS usam chaves estrangeiras para representar relacionamentos entre entidades. Da mesma forma, a chave estrangeira pode ser usada como um identificador da chave para representar relacionamentos em um esquema de valor-chave. Vamos considerar a tabela de pagamentos mais uma vez.</a:t>
            </a:r>
          </a:p>
          <a:p>
            <a:endParaRPr lang="pt-BR" dirty="0"/>
          </a:p>
          <a:p>
            <a:endParaRPr lang="pt-BR" dirty="0"/>
          </a:p>
          <a:p>
            <a:r>
              <a:rPr lang="pt-BR" dirty="0"/>
              <a:t>Pagamento: tabela</a:t>
            </a:r>
          </a:p>
          <a:p>
            <a:r>
              <a:rPr lang="pt-BR" dirty="0"/>
              <a:t>Aqui podemos definir a configuração das chaves da seguinte maneira.</a:t>
            </a:r>
          </a:p>
          <a:p>
            <a:endParaRPr lang="pt-BR" dirty="0"/>
          </a:p>
          <a:p>
            <a:r>
              <a:rPr lang="pt-BR" dirty="0"/>
              <a:t>pagamento: $ </a:t>
            </a:r>
            <a:r>
              <a:rPr lang="pt-BR" dirty="0" err="1"/>
              <a:t>payment_id</a:t>
            </a:r>
            <a:r>
              <a:rPr lang="pt-BR" dirty="0"/>
              <a:t>: $ </a:t>
            </a:r>
            <a:r>
              <a:rPr lang="pt-BR" dirty="0" err="1"/>
              <a:t>employee_id</a:t>
            </a:r>
            <a:r>
              <a:rPr lang="pt-BR" dirty="0"/>
              <a:t>: $ </a:t>
            </a:r>
            <a:r>
              <a:rPr lang="pt-BR" dirty="0" err="1"/>
              <a:t>attribute_name</a:t>
            </a:r>
            <a:r>
              <a:rPr lang="pt-BR" dirty="0"/>
              <a:t> = $ </a:t>
            </a:r>
            <a:r>
              <a:rPr lang="pt-BR" dirty="0" err="1"/>
              <a:t>value</a:t>
            </a:r>
            <a:endParaRPr lang="pt-BR" dirty="0"/>
          </a:p>
          <a:p>
            <a:r>
              <a:rPr lang="pt-BR" dirty="0"/>
              <a:t>Aqui, um identificador adicional (</a:t>
            </a:r>
            <a:r>
              <a:rPr lang="pt-BR" dirty="0" err="1"/>
              <a:t>employee_id</a:t>
            </a:r>
            <a:r>
              <a:rPr lang="pt-BR" dirty="0"/>
              <a:t>) é incluído na chave para representar qual funcionário está relacionado ao pagamento.</a:t>
            </a:r>
          </a:p>
          <a:p>
            <a:endParaRPr lang="pt-BR" dirty="0"/>
          </a:p>
          <a:p>
            <a:r>
              <a:rPr lang="pt-BR" dirty="0"/>
              <a:t>Agora, todos os dados das tabelas, juntamente com seu relacionamento, estão contidos nesse esquema de valor-chave. Embora esse cenário seja um relacionamento um-para-muitos, a abordagem semelhante também pode ser usada em outros tipos de relacionamentos. Em relacionamentos muitos-para-muitos, haverá uma entidade intermediária (tabela) que mapeia as chaves estrangeiras de ambas as tabelas. Nesses cenários, primeiro represente as duas tabelas principais em um esquema de valor-chave e, em seguida, represente a tabela intermediária.</a:t>
            </a:r>
          </a:p>
          <a:p>
            <a:endParaRPr lang="pt-BR" dirty="0"/>
          </a:p>
          <a:p>
            <a:r>
              <a:rPr lang="pt-BR" dirty="0"/>
              <a:t>Agora você estará pensando em como podemos realizar operações de consulta neste conjunto de dados para recuperar determinados valores. Como mencionado antes, não será direto como no RDBMS. Aqui, usaremos o </a:t>
            </a:r>
            <a:r>
              <a:rPr lang="pt-BR" dirty="0" err="1"/>
              <a:t>LevelDB</a:t>
            </a:r>
            <a:r>
              <a:rPr lang="pt-BR" dirty="0"/>
              <a:t> em Java para executar determinadas operações de consulta nesse conjunto de dados de valor-chave.</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23763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Tecnologia </a:t>
            </a:r>
            <a:r>
              <a:rPr lang="pt-BR" dirty="0" err="1"/>
              <a:t>ReDis</a:t>
            </a:r>
            <a:endParaRPr lang="pt-BR" dirty="0"/>
          </a:p>
          <a:p>
            <a:endParaRPr lang="pt-BR" dirty="0"/>
          </a:p>
          <a:p>
            <a:r>
              <a:rPr lang="pt-BR" dirty="0"/>
              <a:t>A tecnologia exclusiva e patenteada da RS foi desenvolvida para atender a esses objetivos principais:</a:t>
            </a:r>
          </a:p>
          <a:p>
            <a:endParaRPr lang="pt-BR" dirty="0"/>
          </a:p>
          <a:p>
            <a:r>
              <a:rPr lang="pt-BR" dirty="0"/>
              <a:t>Desacoplar o caminho de dados do gerenciamento de cluster</a:t>
            </a:r>
          </a:p>
          <a:p>
            <a:r>
              <a:rPr lang="pt-BR" dirty="0"/>
              <a:t>Garanta um desempenho superior consistente</a:t>
            </a:r>
          </a:p>
          <a:p>
            <a:r>
              <a:rPr lang="pt-BR" dirty="0"/>
              <a:t>Simplifique e automatize as operações</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122317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Tecnologia </a:t>
            </a:r>
            <a:r>
              <a:rPr lang="pt-BR" dirty="0" err="1"/>
              <a:t>ReDis</a:t>
            </a:r>
            <a:endParaRPr lang="pt-BR" dirty="0"/>
          </a:p>
          <a:p>
            <a:endParaRPr lang="pt-BR" dirty="0"/>
          </a:p>
          <a:p>
            <a:r>
              <a:rPr lang="pt-BR" dirty="0"/>
              <a:t>A tecnologia exclusiva e patenteada da RS foi desenvolvida para atender a esses objetivos principais:</a:t>
            </a:r>
          </a:p>
          <a:p>
            <a:endParaRPr lang="pt-BR" dirty="0"/>
          </a:p>
          <a:p>
            <a:r>
              <a:rPr lang="pt-BR" dirty="0"/>
              <a:t>Desacoplar o caminho de dados do gerenciamento de cluster</a:t>
            </a:r>
          </a:p>
          <a:p>
            <a:r>
              <a:rPr lang="pt-BR" dirty="0"/>
              <a:t>Garanta um desempenho superior consistente</a:t>
            </a:r>
          </a:p>
          <a:p>
            <a:r>
              <a:rPr lang="pt-BR" dirty="0"/>
              <a:t>Simplifique e automatize as operações</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75919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Existem dois processos principais na arquitetura Redis:</a:t>
            </a:r>
          </a:p>
          <a:p>
            <a:endParaRPr lang="pt-BR" dirty="0"/>
          </a:p>
          <a:p>
            <a:r>
              <a:rPr lang="pt-BR" dirty="0"/>
              <a:t>Cliente Redis</a:t>
            </a:r>
          </a:p>
          <a:p>
            <a:r>
              <a:rPr lang="pt-BR" dirty="0"/>
              <a:t>Servidor Redis</a:t>
            </a:r>
          </a:p>
          <a:p>
            <a:endParaRPr lang="pt-BR" dirty="0"/>
          </a:p>
          <a:p>
            <a:r>
              <a:rPr lang="pt-BR" dirty="0"/>
              <a:t>Esses clientes e servidores podem estar no mesmo computador ou em dois computadores diferentes.</a:t>
            </a:r>
          </a:p>
          <a:p>
            <a:r>
              <a:rPr lang="pt-BR" dirty="0"/>
              <a:t>O servidor Redis é usado para armazenar dados na memória. Ele controla todo o tipo de gerenciamento e forma a parte principal da arquitetura. Você pode criar um cliente Redis ou um cliente do console Redis quando instalar o aplicativo Redis ou usar</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826069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Existem dois processos principais na arquitetura Redis:</a:t>
            </a:r>
          </a:p>
          <a:p>
            <a:endParaRPr lang="pt-BR" dirty="0"/>
          </a:p>
          <a:p>
            <a:r>
              <a:rPr lang="pt-BR" dirty="0"/>
              <a:t>Cliente Redis</a:t>
            </a:r>
          </a:p>
          <a:p>
            <a:r>
              <a:rPr lang="pt-BR" dirty="0"/>
              <a:t>Servidor Redis</a:t>
            </a:r>
          </a:p>
          <a:p>
            <a:endParaRPr lang="pt-BR" dirty="0"/>
          </a:p>
          <a:p>
            <a:r>
              <a:rPr lang="pt-BR" dirty="0"/>
              <a:t>Esses clientes e servidores podem estar no mesmo computador ou em dois computadores diferentes.</a:t>
            </a:r>
          </a:p>
          <a:p>
            <a:r>
              <a:rPr lang="pt-BR" dirty="0"/>
              <a:t>O servidor Redis é usado para armazenar dados na memória. Ele controla todo o tipo de gerenciamento e forma a parte principal da arquitetura. Você pode criar um cliente Redis ou um cliente do console Redis quando instalar o aplicativo Redis ou usar</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05077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Existem dois processos principais na arquitetura Redis:</a:t>
            </a:r>
          </a:p>
          <a:p>
            <a:endParaRPr lang="pt-BR" dirty="0"/>
          </a:p>
          <a:p>
            <a:r>
              <a:rPr lang="pt-BR" dirty="0"/>
              <a:t>Cliente Redis</a:t>
            </a:r>
          </a:p>
          <a:p>
            <a:r>
              <a:rPr lang="pt-BR" dirty="0"/>
              <a:t>Servidor Redis</a:t>
            </a:r>
          </a:p>
          <a:p>
            <a:endParaRPr lang="pt-BR" dirty="0"/>
          </a:p>
          <a:p>
            <a:r>
              <a:rPr lang="pt-BR" dirty="0"/>
              <a:t>Esses clientes e servidores podem estar no mesmo computador ou em dois computadores diferentes.</a:t>
            </a:r>
          </a:p>
          <a:p>
            <a:r>
              <a:rPr lang="pt-BR" dirty="0"/>
              <a:t>O servidor Redis é usado para armazenar dados na memória. Ele controla todo o tipo de gerenciamento e forma a parte principal da arquitetura. Você pode criar um cliente Redis ou um cliente do console Redis quando instalar o aplicativo Redis ou usar</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71002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8113555" y="21272751"/>
            <a:ext cx="6205577" cy="1118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040" tIns="99020" rIns="198040" bIns="99020"/>
          <a:lstStyle>
            <a:lvl1pPr defTabSz="2107619">
              <a:defRPr sz="5200">
                <a:solidFill>
                  <a:schemeClr val="tx1"/>
                </a:solidFill>
                <a:latin typeface="Tahoma" panose="020B0604030504040204" pitchFamily="34" charset="0"/>
              </a:defRPr>
            </a:lvl1pPr>
            <a:lvl2pPr marL="1609080" indent="-618876" defTabSz="2107619">
              <a:defRPr sz="5200">
                <a:solidFill>
                  <a:schemeClr val="tx1"/>
                </a:solidFill>
                <a:latin typeface="Tahoma" panose="020B0604030504040204" pitchFamily="34" charset="0"/>
              </a:defRPr>
            </a:lvl2pPr>
            <a:lvl3pPr marL="2475506" indent="-495103" defTabSz="2107619">
              <a:defRPr sz="5200">
                <a:solidFill>
                  <a:schemeClr val="tx1"/>
                </a:solidFill>
                <a:latin typeface="Tahoma" panose="020B0604030504040204" pitchFamily="34" charset="0"/>
              </a:defRPr>
            </a:lvl3pPr>
            <a:lvl4pPr marL="3465707" indent="-495103" defTabSz="2107619">
              <a:defRPr sz="5200">
                <a:solidFill>
                  <a:schemeClr val="tx1"/>
                </a:solidFill>
                <a:latin typeface="Tahoma" panose="020B0604030504040204" pitchFamily="34" charset="0"/>
              </a:defRPr>
            </a:lvl4pPr>
            <a:lvl5pPr marL="4455911" indent="-495103" defTabSz="2107619">
              <a:defRPr sz="5200">
                <a:solidFill>
                  <a:schemeClr val="tx1"/>
                </a:solidFill>
                <a:latin typeface="Tahoma" panose="020B0604030504040204" pitchFamily="34" charset="0"/>
              </a:defRPr>
            </a:lvl5pPr>
            <a:lvl6pPr marL="5446114" indent="-495103" defTabSz="2107619" eaLnBrk="0" fontAlgn="base" hangingPunct="0">
              <a:spcBef>
                <a:spcPct val="0"/>
              </a:spcBef>
              <a:spcAft>
                <a:spcPct val="0"/>
              </a:spcAft>
              <a:defRPr sz="5200">
                <a:solidFill>
                  <a:schemeClr val="tx1"/>
                </a:solidFill>
                <a:latin typeface="Tahoma" panose="020B0604030504040204" pitchFamily="34" charset="0"/>
              </a:defRPr>
            </a:lvl6pPr>
            <a:lvl7pPr marL="6436316" indent="-495103" defTabSz="2107619" eaLnBrk="0" fontAlgn="base" hangingPunct="0">
              <a:spcBef>
                <a:spcPct val="0"/>
              </a:spcBef>
              <a:spcAft>
                <a:spcPct val="0"/>
              </a:spcAft>
              <a:defRPr sz="5200">
                <a:solidFill>
                  <a:schemeClr val="tx1"/>
                </a:solidFill>
                <a:latin typeface="Tahoma" panose="020B0604030504040204" pitchFamily="34" charset="0"/>
              </a:defRPr>
            </a:lvl7pPr>
            <a:lvl8pPr marL="7426518" indent="-495103" defTabSz="2107619" eaLnBrk="0" fontAlgn="base" hangingPunct="0">
              <a:spcBef>
                <a:spcPct val="0"/>
              </a:spcBef>
              <a:spcAft>
                <a:spcPct val="0"/>
              </a:spcAft>
              <a:defRPr sz="5200">
                <a:solidFill>
                  <a:schemeClr val="tx1"/>
                </a:solidFill>
                <a:latin typeface="Tahoma" panose="020B0604030504040204" pitchFamily="34" charset="0"/>
              </a:defRPr>
            </a:lvl8pPr>
            <a:lvl9pPr marL="8416721" indent="-495103" defTabSz="2107619" eaLnBrk="0" fontAlgn="base" hangingPunct="0">
              <a:spcBef>
                <a:spcPct val="0"/>
              </a:spcBef>
              <a:spcAft>
                <a:spcPct val="0"/>
              </a:spcAft>
              <a:defRPr sz="5200">
                <a:solidFill>
                  <a:schemeClr val="tx1"/>
                </a:solidFill>
                <a:latin typeface="Tahoma" panose="020B0604030504040204" pitchFamily="34" charset="0"/>
              </a:defRPr>
            </a:lvl9pPr>
          </a:lstStyle>
          <a:p>
            <a:pPr marL="0" marR="0" lvl="0" indent="0" algn="l" defTabSz="2107619" rtl="0" eaLnBrk="1" fontAlgn="auto" latinLnBrk="0" hangingPunct="1">
              <a:lnSpc>
                <a:spcPct val="100000"/>
              </a:lnSpc>
              <a:spcBef>
                <a:spcPts val="0"/>
              </a:spcBef>
              <a:spcAft>
                <a:spcPts val="0"/>
              </a:spcAft>
              <a:buClrTx/>
              <a:buSzTx/>
              <a:buFontTx/>
              <a:buNone/>
              <a:tabLst/>
              <a:defRPr/>
            </a:pPr>
            <a:fld id="{752A7D51-3604-49E7-B140-49661AEC2129}" type="slidenum">
              <a:rPr kumimoji="0" lang="en-GB" altLang="pt-BR" sz="2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l" defTabSz="2107619" rtl="0" eaLnBrk="1" fontAlgn="auto" latinLnBrk="0" hangingPunct="1">
                <a:lnSpc>
                  <a:spcPct val="100000"/>
                </a:lnSpc>
                <a:spcBef>
                  <a:spcPts val="0"/>
                </a:spcBef>
                <a:spcAft>
                  <a:spcPts val="0"/>
                </a:spcAft>
                <a:buClrTx/>
                <a:buSzTx/>
                <a:buFontTx/>
                <a:buNone/>
                <a:tabLst/>
                <a:defRPr/>
              </a:pPr>
              <a:t>13</a:t>
            </a:fld>
            <a:endParaRPr kumimoji="0" lang="en-GB" altLang="pt-BR" sz="27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43" name="Rectangle 2"/>
          <p:cNvSpPr>
            <a:spLocks noGrp="1" noRot="1" noChangeAspect="1" noChangeArrowheads="1" noTextEdit="1"/>
          </p:cNvSpPr>
          <p:nvPr>
            <p:ph type="sldImg"/>
          </p:nvPr>
        </p:nvSpPr>
        <p:spPr>
          <a:xfrm>
            <a:off x="1562100" y="1677988"/>
            <a:ext cx="11199813" cy="8399462"/>
          </a:xfrm>
          <a:ln/>
        </p:spPr>
      </p:sp>
      <p:sp>
        <p:nvSpPr>
          <p:cNvPr id="35844" name="Rectangle 3"/>
          <p:cNvSpPr>
            <a:spLocks noGrp="1" noChangeArrowheads="1"/>
          </p:cNvSpPr>
          <p:nvPr>
            <p:ph type="body" idx="1"/>
          </p:nvPr>
        </p:nvSpPr>
        <p:spPr>
          <a:xfrm>
            <a:off x="1907975" y="10632676"/>
            <a:ext cx="10503181" cy="10081048"/>
          </a:xfrm>
          <a:solidFill>
            <a:srgbClr val="FFFFFF"/>
          </a:solidFill>
          <a:ln>
            <a:solidFill>
              <a:srgbClr val="000000"/>
            </a:solidFill>
            <a:round/>
          </a:ln>
        </p:spPr>
        <p:txBody>
          <a:bodyPr/>
          <a:lstStyle/>
          <a:p>
            <a:endParaRPr lang="pt-BR" altLang="pt-BR"/>
          </a:p>
        </p:txBody>
      </p:sp>
    </p:spTree>
    <p:extLst>
      <p:ext uri="{BB962C8B-B14F-4D97-AF65-F5344CB8AC3E}">
        <p14:creationId xmlns:p14="http://schemas.microsoft.com/office/powerpoint/2010/main" val="36564528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Existem dois processos principais na arquitetura Redis:</a:t>
            </a:r>
          </a:p>
          <a:p>
            <a:endParaRPr lang="pt-BR" dirty="0"/>
          </a:p>
          <a:p>
            <a:r>
              <a:rPr lang="pt-BR" dirty="0"/>
              <a:t>Cliente Redis</a:t>
            </a:r>
          </a:p>
          <a:p>
            <a:r>
              <a:rPr lang="pt-BR" dirty="0"/>
              <a:t>Servidor Redis</a:t>
            </a:r>
          </a:p>
          <a:p>
            <a:endParaRPr lang="pt-BR" dirty="0"/>
          </a:p>
          <a:p>
            <a:r>
              <a:rPr lang="pt-BR" dirty="0"/>
              <a:t>Esses clientes e servidores podem estar no mesmo computador ou em dois computadores diferentes.</a:t>
            </a:r>
          </a:p>
          <a:p>
            <a:r>
              <a:rPr lang="pt-BR" dirty="0"/>
              <a:t>O servidor Redis é usado para armazenar dados na memória. Ele controla todo o tipo de gerenciamento e forma a parte principal da arquitetura. Você pode criar um cliente Redis ou um cliente do console Redis quando instalar o aplicativo Redis ou usar</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041520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Existem dois processos principais na arquitetura Redis:</a:t>
            </a:r>
          </a:p>
          <a:p>
            <a:endParaRPr lang="pt-BR" dirty="0"/>
          </a:p>
          <a:p>
            <a:r>
              <a:rPr lang="pt-BR" dirty="0"/>
              <a:t>Cliente Redis</a:t>
            </a:r>
          </a:p>
          <a:p>
            <a:r>
              <a:rPr lang="pt-BR" dirty="0"/>
              <a:t>Servidor Redis</a:t>
            </a:r>
          </a:p>
          <a:p>
            <a:endParaRPr lang="pt-BR" dirty="0"/>
          </a:p>
          <a:p>
            <a:r>
              <a:rPr lang="pt-BR" dirty="0"/>
              <a:t>Esses clientes e servidores podem estar no mesmo computador ou em dois computadores diferentes.</a:t>
            </a:r>
          </a:p>
          <a:p>
            <a:r>
              <a:rPr lang="pt-BR" dirty="0"/>
              <a:t>O servidor Redis é usado para armazenar dados na memória. Ele controla todo o tipo de gerenciamento e forma a parte principal da arquitetura. Você pode criar um cliente Redis ou um cliente do console Redis quando instalar o aplicativo Redis ou usar</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042260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Tecnologia </a:t>
            </a:r>
            <a:r>
              <a:rPr lang="pt-BR" dirty="0" err="1"/>
              <a:t>ReDis</a:t>
            </a:r>
            <a:endParaRPr lang="pt-BR" dirty="0"/>
          </a:p>
          <a:p>
            <a:endParaRPr lang="pt-BR" dirty="0"/>
          </a:p>
          <a:p>
            <a:r>
              <a:rPr lang="pt-BR" dirty="0"/>
              <a:t>A tecnologia exclusiva e patenteada da RS foi desenvolvida para atender a esses objetivos principais:</a:t>
            </a:r>
          </a:p>
          <a:p>
            <a:endParaRPr lang="pt-BR" dirty="0"/>
          </a:p>
          <a:p>
            <a:r>
              <a:rPr lang="pt-BR" dirty="0"/>
              <a:t>Desacoplar o caminho de dados do gerenciamento de cluster</a:t>
            </a:r>
          </a:p>
          <a:p>
            <a:r>
              <a:rPr lang="pt-BR" dirty="0"/>
              <a:t>Garanta um desempenho superior consistente</a:t>
            </a:r>
          </a:p>
          <a:p>
            <a:r>
              <a:rPr lang="pt-BR" dirty="0"/>
              <a:t>Simplifique e automatize as operações</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322467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en-US" sz="1800" b="0" i="0" u="none" strike="noStrike" cap="none" dirty="0">
                <a:solidFill>
                  <a:srgbClr val="000000"/>
                </a:solidFill>
                <a:effectLst/>
                <a:latin typeface="Arial"/>
                <a:ea typeface="Arial"/>
                <a:cs typeface="Arial"/>
                <a:sym typeface="Arial"/>
              </a:rPr>
              <a:t>Add the EPEL repository, and update YUM to confirm your change:</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yum install </a:t>
            </a:r>
            <a:r>
              <a:rPr lang="en-US" sz="1800" b="0" i="0" u="none" strike="noStrike" cap="none" dirty="0" err="1">
                <a:solidFill>
                  <a:srgbClr val="000000"/>
                </a:solidFill>
                <a:effectLst/>
                <a:latin typeface="Arial"/>
                <a:ea typeface="Arial"/>
                <a:cs typeface="Arial"/>
                <a:sym typeface="Arial"/>
              </a:rPr>
              <a:t>epel</a:t>
            </a:r>
            <a:r>
              <a:rPr lang="en-US" sz="1800" b="0" i="0" u="none" strike="noStrike" cap="none" dirty="0">
                <a:solidFill>
                  <a:srgbClr val="000000"/>
                </a:solidFill>
                <a:effectLst/>
                <a:latin typeface="Arial"/>
                <a:ea typeface="Arial"/>
                <a:cs typeface="Arial"/>
                <a:sym typeface="Arial"/>
              </a:rPr>
              <a:t>-release </a:t>
            </a:r>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yum update </a:t>
            </a:r>
          </a:p>
          <a:p>
            <a:r>
              <a:rPr lang="en-US" sz="1800" b="0" i="0" u="none" strike="noStrike" cap="none" dirty="0">
                <a:solidFill>
                  <a:srgbClr val="000000"/>
                </a:solidFill>
                <a:effectLst/>
                <a:latin typeface="Arial"/>
                <a:ea typeface="Arial"/>
                <a:cs typeface="Arial"/>
                <a:sym typeface="Arial"/>
              </a:rPr>
              <a:t>Install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yum install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a:t>
            </a:r>
          </a:p>
          <a:p>
            <a:r>
              <a:rPr lang="en-US" sz="1800" b="0" i="0" u="none" strike="noStrike" cap="none" dirty="0">
                <a:solidFill>
                  <a:srgbClr val="000000"/>
                </a:solidFill>
                <a:effectLst/>
                <a:latin typeface="Arial"/>
                <a:ea typeface="Arial"/>
                <a:cs typeface="Arial"/>
                <a:sym typeface="Arial"/>
              </a:rPr>
              <a:t>Start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service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start</a:t>
            </a:r>
          </a:p>
          <a:p>
            <a:r>
              <a:rPr lang="en-US" sz="1800" b="1" i="0" u="none" strike="noStrike" cap="none" dirty="0">
                <a:solidFill>
                  <a:srgbClr val="000000"/>
                </a:solidFill>
                <a:effectLst/>
                <a:latin typeface="Arial"/>
                <a:ea typeface="Arial"/>
                <a:cs typeface="Arial"/>
                <a:sym typeface="Arial"/>
              </a:rPr>
              <a:t>Optional</a:t>
            </a:r>
            <a:r>
              <a:rPr lang="en-US" sz="1800" b="0" i="0" u="none" strike="noStrike" cap="none" dirty="0">
                <a:solidFill>
                  <a:srgbClr val="000000"/>
                </a:solidFill>
                <a:effectLst/>
                <a:latin typeface="Arial"/>
                <a:ea typeface="Arial"/>
                <a:cs typeface="Arial"/>
                <a:sym typeface="Arial"/>
              </a:rPr>
              <a:t>: To automatically start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on boot: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systemctl</a:t>
            </a:r>
            <a:r>
              <a:rPr lang="en-US" sz="1800" b="0" i="0" u="none" strike="noStrike" cap="none" dirty="0">
                <a:solidFill>
                  <a:srgbClr val="000000"/>
                </a:solidFill>
                <a:effectLst/>
                <a:latin typeface="Arial"/>
                <a:ea typeface="Arial"/>
                <a:cs typeface="Arial"/>
                <a:sym typeface="Arial"/>
              </a:rPr>
              <a:t> enable </a:t>
            </a:r>
            <a:r>
              <a:rPr lang="en-US" sz="1800" b="0" i="0" u="none" strike="noStrike" cap="none" dirty="0" err="1">
                <a:solidFill>
                  <a:srgbClr val="000000"/>
                </a:solidFill>
                <a:effectLst/>
                <a:latin typeface="Arial"/>
                <a:ea typeface="Arial"/>
                <a:cs typeface="Arial"/>
                <a:sym typeface="Arial"/>
              </a:rPr>
              <a:t>redis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599586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en-US" sz="1800" b="0" i="0" u="none" strike="noStrike" cap="none" dirty="0">
                <a:solidFill>
                  <a:srgbClr val="000000"/>
                </a:solidFill>
                <a:effectLst/>
                <a:latin typeface="Arial"/>
                <a:ea typeface="Arial"/>
                <a:cs typeface="Arial"/>
                <a:sym typeface="Arial"/>
              </a:rPr>
              <a:t>Add the EPEL repository, and update YUM to confirm your change:</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yum install </a:t>
            </a:r>
            <a:r>
              <a:rPr lang="en-US" sz="1800" b="0" i="0" u="none" strike="noStrike" cap="none" dirty="0" err="1">
                <a:solidFill>
                  <a:srgbClr val="000000"/>
                </a:solidFill>
                <a:effectLst/>
                <a:latin typeface="Arial"/>
                <a:ea typeface="Arial"/>
                <a:cs typeface="Arial"/>
                <a:sym typeface="Arial"/>
              </a:rPr>
              <a:t>epel</a:t>
            </a:r>
            <a:r>
              <a:rPr lang="en-US" sz="1800" b="0" i="0" u="none" strike="noStrike" cap="none" dirty="0">
                <a:solidFill>
                  <a:srgbClr val="000000"/>
                </a:solidFill>
                <a:effectLst/>
                <a:latin typeface="Arial"/>
                <a:ea typeface="Arial"/>
                <a:cs typeface="Arial"/>
                <a:sym typeface="Arial"/>
              </a:rPr>
              <a:t>-release </a:t>
            </a:r>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yum update </a:t>
            </a:r>
          </a:p>
          <a:p>
            <a:r>
              <a:rPr lang="en-US" sz="1800" b="0" i="0" u="none" strike="noStrike" cap="none" dirty="0">
                <a:solidFill>
                  <a:srgbClr val="000000"/>
                </a:solidFill>
                <a:effectLst/>
                <a:latin typeface="Arial"/>
                <a:ea typeface="Arial"/>
                <a:cs typeface="Arial"/>
                <a:sym typeface="Arial"/>
              </a:rPr>
              <a:t>Install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yum install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a:t>
            </a:r>
          </a:p>
          <a:p>
            <a:r>
              <a:rPr lang="en-US" sz="1800" b="0" i="0" u="none" strike="noStrike" cap="none" dirty="0">
                <a:solidFill>
                  <a:srgbClr val="000000"/>
                </a:solidFill>
                <a:effectLst/>
                <a:latin typeface="Arial"/>
                <a:ea typeface="Arial"/>
                <a:cs typeface="Arial"/>
                <a:sym typeface="Arial"/>
              </a:rPr>
              <a:t>Start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service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start</a:t>
            </a:r>
          </a:p>
          <a:p>
            <a:r>
              <a:rPr lang="en-US" sz="1800" b="1" i="0" u="none" strike="noStrike" cap="none" dirty="0">
                <a:solidFill>
                  <a:srgbClr val="000000"/>
                </a:solidFill>
                <a:effectLst/>
                <a:latin typeface="Arial"/>
                <a:ea typeface="Arial"/>
                <a:cs typeface="Arial"/>
                <a:sym typeface="Arial"/>
              </a:rPr>
              <a:t>Optional</a:t>
            </a:r>
            <a:r>
              <a:rPr lang="en-US" sz="1800" b="0" i="0" u="none" strike="noStrike" cap="none" dirty="0">
                <a:solidFill>
                  <a:srgbClr val="000000"/>
                </a:solidFill>
                <a:effectLst/>
                <a:latin typeface="Arial"/>
                <a:ea typeface="Arial"/>
                <a:cs typeface="Arial"/>
                <a:sym typeface="Arial"/>
              </a:rPr>
              <a:t>: To automatically start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on boot: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systemctl</a:t>
            </a:r>
            <a:r>
              <a:rPr lang="en-US" sz="1800" b="0" i="0" u="none" strike="noStrike" cap="none" dirty="0">
                <a:solidFill>
                  <a:srgbClr val="000000"/>
                </a:solidFill>
                <a:effectLst/>
                <a:latin typeface="Arial"/>
                <a:ea typeface="Arial"/>
                <a:cs typeface="Arial"/>
                <a:sym typeface="Arial"/>
              </a:rPr>
              <a:t> enable </a:t>
            </a:r>
            <a:r>
              <a:rPr lang="en-US" sz="1800" b="0" i="0" u="none" strike="noStrike" cap="none" dirty="0" err="1">
                <a:solidFill>
                  <a:srgbClr val="000000"/>
                </a:solidFill>
                <a:effectLst/>
                <a:latin typeface="Arial"/>
                <a:ea typeface="Arial"/>
                <a:cs typeface="Arial"/>
                <a:sym typeface="Arial"/>
              </a:rPr>
              <a:t>redis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8579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en-US" sz="1800" b="0" i="0" u="none" strike="noStrike" cap="none" dirty="0">
                <a:solidFill>
                  <a:srgbClr val="000000"/>
                </a:solidFill>
                <a:effectLst/>
                <a:latin typeface="Arial"/>
                <a:ea typeface="Arial"/>
                <a:cs typeface="Arial"/>
                <a:sym typeface="Arial"/>
              </a:rPr>
              <a:t>Add the EPEL repository, and update YUM to confirm your change:</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yum install </a:t>
            </a:r>
            <a:r>
              <a:rPr lang="en-US" sz="1800" b="0" i="0" u="none" strike="noStrike" cap="none" dirty="0" err="1">
                <a:solidFill>
                  <a:srgbClr val="000000"/>
                </a:solidFill>
                <a:effectLst/>
                <a:latin typeface="Arial"/>
                <a:ea typeface="Arial"/>
                <a:cs typeface="Arial"/>
                <a:sym typeface="Arial"/>
              </a:rPr>
              <a:t>epel</a:t>
            </a:r>
            <a:r>
              <a:rPr lang="en-US" sz="1800" b="0" i="0" u="none" strike="noStrike" cap="none" dirty="0">
                <a:solidFill>
                  <a:srgbClr val="000000"/>
                </a:solidFill>
                <a:effectLst/>
                <a:latin typeface="Arial"/>
                <a:ea typeface="Arial"/>
                <a:cs typeface="Arial"/>
                <a:sym typeface="Arial"/>
              </a:rPr>
              <a:t>-release </a:t>
            </a:r>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yum update </a:t>
            </a:r>
          </a:p>
          <a:p>
            <a:r>
              <a:rPr lang="en-US" sz="1800" b="0" i="0" u="none" strike="noStrike" cap="none" dirty="0">
                <a:solidFill>
                  <a:srgbClr val="000000"/>
                </a:solidFill>
                <a:effectLst/>
                <a:latin typeface="Arial"/>
                <a:ea typeface="Arial"/>
                <a:cs typeface="Arial"/>
                <a:sym typeface="Arial"/>
              </a:rPr>
              <a:t>Install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yum install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a:t>
            </a:r>
          </a:p>
          <a:p>
            <a:r>
              <a:rPr lang="en-US" sz="1800" b="0" i="0" u="none" strike="noStrike" cap="none" dirty="0">
                <a:solidFill>
                  <a:srgbClr val="000000"/>
                </a:solidFill>
                <a:effectLst/>
                <a:latin typeface="Arial"/>
                <a:ea typeface="Arial"/>
                <a:cs typeface="Arial"/>
                <a:sym typeface="Arial"/>
              </a:rPr>
              <a:t>Start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service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start</a:t>
            </a:r>
          </a:p>
          <a:p>
            <a:r>
              <a:rPr lang="en-US" sz="1800" b="1" i="0" u="none" strike="noStrike" cap="none" dirty="0">
                <a:solidFill>
                  <a:srgbClr val="000000"/>
                </a:solidFill>
                <a:effectLst/>
                <a:latin typeface="Arial"/>
                <a:ea typeface="Arial"/>
                <a:cs typeface="Arial"/>
                <a:sym typeface="Arial"/>
              </a:rPr>
              <a:t>Optional</a:t>
            </a:r>
            <a:r>
              <a:rPr lang="en-US" sz="1800" b="0" i="0" u="none" strike="noStrike" cap="none" dirty="0">
                <a:solidFill>
                  <a:srgbClr val="000000"/>
                </a:solidFill>
                <a:effectLst/>
                <a:latin typeface="Arial"/>
                <a:ea typeface="Arial"/>
                <a:cs typeface="Arial"/>
                <a:sym typeface="Arial"/>
              </a:rPr>
              <a:t>: To automatically start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on boot: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systemctl</a:t>
            </a:r>
            <a:r>
              <a:rPr lang="en-US" sz="1800" b="0" i="0" u="none" strike="noStrike" cap="none" dirty="0">
                <a:solidFill>
                  <a:srgbClr val="000000"/>
                </a:solidFill>
                <a:effectLst/>
                <a:latin typeface="Arial"/>
                <a:ea typeface="Arial"/>
                <a:cs typeface="Arial"/>
                <a:sym typeface="Arial"/>
              </a:rPr>
              <a:t> enable </a:t>
            </a:r>
            <a:r>
              <a:rPr lang="en-US" sz="1800" b="0" i="0" u="none" strike="noStrike" cap="none" dirty="0" err="1">
                <a:solidFill>
                  <a:srgbClr val="000000"/>
                </a:solidFill>
                <a:effectLst/>
                <a:latin typeface="Arial"/>
                <a:ea typeface="Arial"/>
                <a:cs typeface="Arial"/>
                <a:sym typeface="Arial"/>
              </a:rPr>
              <a:t>redis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064017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pt-BR" dirty="0"/>
              <a:t>O Redis fornece duas opções para persistência de disco:</a:t>
            </a:r>
          </a:p>
          <a:p>
            <a:endParaRPr lang="pt-BR" dirty="0"/>
          </a:p>
          <a:p>
            <a:r>
              <a:rPr lang="pt-BR" dirty="0"/>
              <a:t>Instantâneos point-in-time do conjunto de dados, feitos em intervalos especificados (RDB).</a:t>
            </a:r>
          </a:p>
          <a:p>
            <a:r>
              <a:rPr lang="pt-BR" dirty="0"/>
              <a:t>Anexar apenas logs de todas as operações de gravação executadas pelo servidor (AOF).</a:t>
            </a:r>
          </a:p>
          <a:p>
            <a:r>
              <a:rPr lang="pt-BR" dirty="0"/>
              <a:t>Cada opção tem suas próprias vantagens e desvantagens, detalhadas na documentação do Redis. Para o maior nível de segurança de dados, considere executar ambos os métodos de persistência.</a:t>
            </a:r>
          </a:p>
          <a:p>
            <a:endParaRPr lang="pt-BR" dirty="0"/>
          </a:p>
          <a:p>
            <a:r>
              <a:rPr lang="pt-BR" dirty="0"/>
              <a:t>Como a persistência do instantâneo point-in-time é ativada por padrão, você só precisa configurar a persistência AOF:</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528089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en-US" sz="1800" b="0" i="0" u="none" strike="noStrike" cap="none" dirty="0">
                <a:solidFill>
                  <a:srgbClr val="000000"/>
                </a:solidFill>
                <a:effectLst/>
                <a:latin typeface="Arial"/>
                <a:ea typeface="Arial"/>
                <a:cs typeface="Arial"/>
                <a:sym typeface="Arial"/>
              </a:rPr>
              <a:t>Persistence </a:t>
            </a:r>
            <a:r>
              <a:rPr lang="en-US" sz="1800" b="0" i="0" u="none" strike="noStrike" cap="none" dirty="0" err="1">
                <a:solidFill>
                  <a:srgbClr val="000000"/>
                </a:solidFill>
                <a:effectLst/>
                <a:latin typeface="Arial"/>
                <a:ea typeface="Arial"/>
                <a:cs typeface="Arial"/>
                <a:sym typeface="Arial"/>
              </a:rPr>
              <a:t>Options</a:t>
            </a:r>
            <a:r>
              <a:rPr lang="en-US" sz="1800" b="0" i="0" u="none" strike="noStrike" cap="none" dirty="0" err="1">
                <a:solidFill>
                  <a:srgbClr val="000000"/>
                </a:solidFill>
                <a:effectLst/>
                <a:latin typeface="Arial"/>
                <a:ea typeface="Arial"/>
                <a:cs typeface="Arial"/>
                <a:sym typeface="Arial"/>
                <a:hlinkClick r:id="rId3" tooltip="Permalink"/>
              </a:rPr>
              <a:t>Permalink</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provides two options for disk persistence:</a:t>
            </a:r>
          </a:p>
          <a:p>
            <a:r>
              <a:rPr lang="en-US" sz="1800" b="0" i="0" u="none" strike="noStrike" cap="none" dirty="0">
                <a:solidFill>
                  <a:srgbClr val="000000"/>
                </a:solidFill>
                <a:effectLst/>
                <a:latin typeface="Arial"/>
                <a:ea typeface="Arial"/>
                <a:cs typeface="Arial"/>
                <a:sym typeface="Arial"/>
              </a:rPr>
              <a:t>Point-in-time snapshots of the dataset, made at specified intervals (RDB).</a:t>
            </a:r>
          </a:p>
          <a:p>
            <a:r>
              <a:rPr lang="en-US" sz="1800" b="0" i="0" u="none" strike="noStrike" cap="none" dirty="0">
                <a:solidFill>
                  <a:srgbClr val="000000"/>
                </a:solidFill>
                <a:effectLst/>
                <a:latin typeface="Arial"/>
                <a:ea typeface="Arial"/>
                <a:cs typeface="Arial"/>
                <a:sym typeface="Arial"/>
              </a:rPr>
              <a:t>Append-only logs of all the write operations performed by the server (AOF).</a:t>
            </a:r>
          </a:p>
          <a:p>
            <a:r>
              <a:rPr lang="en-US" sz="1800" b="0" i="0" u="none" strike="noStrike" cap="none" dirty="0">
                <a:solidFill>
                  <a:srgbClr val="000000"/>
                </a:solidFill>
                <a:effectLst/>
                <a:latin typeface="Arial"/>
                <a:ea typeface="Arial"/>
                <a:cs typeface="Arial"/>
                <a:sym typeface="Arial"/>
              </a:rPr>
              <a:t>Each option has its own pros and cons which are detailed in the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documentation. For the greatest level of data safety, consider running both persistence methods.</a:t>
            </a:r>
          </a:p>
          <a:p>
            <a:r>
              <a:rPr lang="en-US" sz="1800" b="0" i="0" u="none" strike="noStrike" cap="none" dirty="0">
                <a:solidFill>
                  <a:srgbClr val="000000"/>
                </a:solidFill>
                <a:effectLst/>
                <a:latin typeface="Arial"/>
                <a:ea typeface="Arial"/>
                <a:cs typeface="Arial"/>
                <a:sym typeface="Arial"/>
              </a:rPr>
              <a:t>Because the Point-in-time snapshot persistence is enabled by default, you only need to set up AOF persistence:</a:t>
            </a:r>
          </a:p>
          <a:p>
            <a:r>
              <a:rPr lang="en-US" sz="1800" b="0" i="0" u="none" strike="noStrike" cap="none" dirty="0">
                <a:solidFill>
                  <a:srgbClr val="000000"/>
                </a:solidFill>
                <a:effectLst/>
                <a:latin typeface="Arial"/>
                <a:ea typeface="Arial"/>
                <a:cs typeface="Arial"/>
                <a:sym typeface="Arial"/>
              </a:rPr>
              <a:t>Make sure that the following values are set for the </a:t>
            </a:r>
            <a:r>
              <a:rPr lang="en-US" sz="1800" b="0" i="0" u="none" strike="noStrike" cap="none" dirty="0" err="1">
                <a:solidFill>
                  <a:srgbClr val="000000"/>
                </a:solidFill>
                <a:effectLst/>
                <a:latin typeface="Arial"/>
                <a:ea typeface="Arial"/>
                <a:cs typeface="Arial"/>
                <a:sym typeface="Arial"/>
              </a:rPr>
              <a:t>appendonly</a:t>
            </a:r>
            <a:r>
              <a:rPr lang="en-US" sz="1800" b="0" i="0" u="none" strike="noStrike" cap="none" dirty="0">
                <a:solidFill>
                  <a:srgbClr val="000000"/>
                </a:solidFill>
                <a:effectLst/>
                <a:latin typeface="Arial"/>
                <a:ea typeface="Arial"/>
                <a:cs typeface="Arial"/>
                <a:sym typeface="Arial"/>
              </a:rPr>
              <a:t> and </a:t>
            </a:r>
            <a:r>
              <a:rPr lang="en-US" sz="1800" b="0" i="0" u="none" strike="noStrike" cap="none" dirty="0" err="1">
                <a:solidFill>
                  <a:srgbClr val="000000"/>
                </a:solidFill>
                <a:effectLst/>
                <a:latin typeface="Arial"/>
                <a:ea typeface="Arial"/>
                <a:cs typeface="Arial"/>
                <a:sym typeface="Arial"/>
              </a:rPr>
              <a:t>appendfsync</a:t>
            </a:r>
            <a:r>
              <a:rPr lang="en-US" sz="1800" b="0" i="0" u="none" strike="noStrike" cap="none" dirty="0">
                <a:solidFill>
                  <a:srgbClr val="000000"/>
                </a:solidFill>
                <a:effectLst/>
                <a:latin typeface="Arial"/>
                <a:ea typeface="Arial"/>
                <a:cs typeface="Arial"/>
                <a:sym typeface="Arial"/>
              </a:rPr>
              <a:t> settings in </a:t>
            </a:r>
            <a:r>
              <a:rPr lang="en-US" sz="1800" b="0" i="0" u="none" strike="noStrike" cap="none" dirty="0" err="1">
                <a:solidFill>
                  <a:srgbClr val="000000"/>
                </a:solidFill>
                <a:effectLst/>
                <a:latin typeface="Arial"/>
                <a:ea typeface="Arial"/>
                <a:cs typeface="Arial"/>
                <a:sym typeface="Arial"/>
              </a:rPr>
              <a:t>redis.conf</a:t>
            </a:r>
            <a:r>
              <a:rPr lang="en-US" sz="1800" b="0" i="0" u="none" strike="noStrike" cap="none" dirty="0">
                <a:solidFill>
                  <a:srgbClr val="000000"/>
                </a:solidFill>
                <a:effectLst/>
                <a:latin typeface="Arial"/>
                <a:ea typeface="Arial"/>
                <a:cs typeface="Arial"/>
                <a:sym typeface="Arial"/>
              </a:rPr>
              <a:t>:</a:t>
            </a:r>
          </a:p>
          <a:p>
            <a:pPr fontAlgn="t"/>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etc</a:t>
            </a:r>
            <a:r>
              <a:rPr lang="en-US" sz="1800" b="0" i="0" u="none" strike="noStrike" cap="none" dirty="0">
                <a:solidFill>
                  <a:srgbClr val="000000"/>
                </a:solidFill>
                <a:effectLst/>
                <a:latin typeface="Arial"/>
                <a:ea typeface="Arial"/>
                <a:cs typeface="Arial"/>
                <a:sym typeface="Arial"/>
              </a:rPr>
              <a:t>/redis.conf1 2 </a:t>
            </a:r>
          </a:p>
          <a:p>
            <a:r>
              <a:rPr lang="en-US" sz="1800" b="0" i="0" u="none" strike="noStrike" cap="none" dirty="0" err="1">
                <a:solidFill>
                  <a:srgbClr val="000000"/>
                </a:solidFill>
                <a:effectLst/>
                <a:latin typeface="Arial"/>
                <a:ea typeface="Arial"/>
                <a:cs typeface="Arial"/>
                <a:sym typeface="Arial"/>
              </a:rPr>
              <a:t>appendonly</a:t>
            </a:r>
            <a:r>
              <a:rPr lang="en-US" sz="1800" b="0" i="0" u="none" strike="noStrike" cap="none" dirty="0">
                <a:solidFill>
                  <a:srgbClr val="000000"/>
                </a:solidFill>
                <a:effectLst/>
                <a:latin typeface="Arial"/>
                <a:ea typeface="Arial"/>
                <a:cs typeface="Arial"/>
                <a:sym typeface="Arial"/>
              </a:rPr>
              <a:t> yes </a:t>
            </a:r>
            <a:r>
              <a:rPr lang="en-US" sz="1800" b="0" i="0" u="none" strike="noStrike" cap="none" dirty="0" err="1">
                <a:solidFill>
                  <a:srgbClr val="000000"/>
                </a:solidFill>
                <a:effectLst/>
                <a:latin typeface="Arial"/>
                <a:ea typeface="Arial"/>
                <a:cs typeface="Arial"/>
                <a:sym typeface="Arial"/>
              </a:rPr>
              <a:t>appendfsync</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everysec</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Restart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systemctl</a:t>
            </a:r>
            <a:r>
              <a:rPr lang="en-US" sz="1800" b="0" i="0" u="none" strike="noStrike" cap="none" dirty="0">
                <a:solidFill>
                  <a:srgbClr val="000000"/>
                </a:solidFill>
                <a:effectLst/>
                <a:latin typeface="Arial"/>
                <a:ea typeface="Arial"/>
                <a:cs typeface="Arial"/>
                <a:sym typeface="Arial"/>
              </a:rPr>
              <a:t> restart </a:t>
            </a:r>
            <a:r>
              <a:rPr lang="en-US" sz="1800" b="0" i="0" u="none" strike="noStrike" cap="none" dirty="0" err="1">
                <a:solidFill>
                  <a:srgbClr val="000000"/>
                </a:solidFill>
                <a:effectLst/>
                <a:latin typeface="Arial"/>
                <a:ea typeface="Arial"/>
                <a:cs typeface="Arial"/>
                <a:sym typeface="Arial"/>
              </a:rPr>
              <a:t>redis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571699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en-US" sz="1800" b="0" i="0" u="none" strike="noStrike" cap="none" dirty="0">
                <a:solidFill>
                  <a:srgbClr val="000000"/>
                </a:solidFill>
                <a:effectLst/>
                <a:latin typeface="Arial"/>
                <a:ea typeface="Arial"/>
                <a:cs typeface="Arial"/>
                <a:sym typeface="Arial"/>
              </a:rPr>
              <a:t>Persistence </a:t>
            </a:r>
            <a:r>
              <a:rPr lang="en-US" sz="1800" b="0" i="0" u="none" strike="noStrike" cap="none" dirty="0" err="1">
                <a:solidFill>
                  <a:srgbClr val="000000"/>
                </a:solidFill>
                <a:effectLst/>
                <a:latin typeface="Arial"/>
                <a:ea typeface="Arial"/>
                <a:cs typeface="Arial"/>
                <a:sym typeface="Arial"/>
              </a:rPr>
              <a:t>Options</a:t>
            </a:r>
            <a:r>
              <a:rPr lang="en-US" sz="1800" b="0" i="0" u="none" strike="noStrike" cap="none" dirty="0" err="1">
                <a:solidFill>
                  <a:srgbClr val="000000"/>
                </a:solidFill>
                <a:effectLst/>
                <a:latin typeface="Arial"/>
                <a:ea typeface="Arial"/>
                <a:cs typeface="Arial"/>
                <a:sym typeface="Arial"/>
                <a:hlinkClick r:id="rId3" tooltip="Permalink"/>
              </a:rPr>
              <a:t>Permalink</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provides two options for disk persistence:</a:t>
            </a:r>
          </a:p>
          <a:p>
            <a:r>
              <a:rPr lang="en-US" sz="1800" b="0" i="0" u="none" strike="noStrike" cap="none" dirty="0">
                <a:solidFill>
                  <a:srgbClr val="000000"/>
                </a:solidFill>
                <a:effectLst/>
                <a:latin typeface="Arial"/>
                <a:ea typeface="Arial"/>
                <a:cs typeface="Arial"/>
                <a:sym typeface="Arial"/>
              </a:rPr>
              <a:t>Point-in-time snapshots of the dataset, made at specified intervals (RDB).</a:t>
            </a:r>
          </a:p>
          <a:p>
            <a:r>
              <a:rPr lang="en-US" sz="1800" b="0" i="0" u="none" strike="noStrike" cap="none" dirty="0">
                <a:solidFill>
                  <a:srgbClr val="000000"/>
                </a:solidFill>
                <a:effectLst/>
                <a:latin typeface="Arial"/>
                <a:ea typeface="Arial"/>
                <a:cs typeface="Arial"/>
                <a:sym typeface="Arial"/>
              </a:rPr>
              <a:t>Append-only logs of all the write operations performed by the server (AOF).</a:t>
            </a:r>
          </a:p>
          <a:p>
            <a:r>
              <a:rPr lang="en-US" sz="1800" b="0" i="0" u="none" strike="noStrike" cap="none" dirty="0">
                <a:solidFill>
                  <a:srgbClr val="000000"/>
                </a:solidFill>
                <a:effectLst/>
                <a:latin typeface="Arial"/>
                <a:ea typeface="Arial"/>
                <a:cs typeface="Arial"/>
                <a:sym typeface="Arial"/>
              </a:rPr>
              <a:t>Each option has its own pros and cons which are detailed in the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documentation. For the greatest level of data safety, consider running both persistence methods.</a:t>
            </a:r>
          </a:p>
          <a:p>
            <a:r>
              <a:rPr lang="en-US" sz="1800" b="0" i="0" u="none" strike="noStrike" cap="none" dirty="0">
                <a:solidFill>
                  <a:srgbClr val="000000"/>
                </a:solidFill>
                <a:effectLst/>
                <a:latin typeface="Arial"/>
                <a:ea typeface="Arial"/>
                <a:cs typeface="Arial"/>
                <a:sym typeface="Arial"/>
              </a:rPr>
              <a:t>Because the Point-in-time snapshot persistence is enabled by default, you only need to set up AOF persistence:</a:t>
            </a:r>
          </a:p>
          <a:p>
            <a:r>
              <a:rPr lang="en-US" sz="1800" b="0" i="0" u="none" strike="noStrike" cap="none" dirty="0">
                <a:solidFill>
                  <a:srgbClr val="000000"/>
                </a:solidFill>
                <a:effectLst/>
                <a:latin typeface="Arial"/>
                <a:ea typeface="Arial"/>
                <a:cs typeface="Arial"/>
                <a:sym typeface="Arial"/>
              </a:rPr>
              <a:t>Make sure that the following values are set for the </a:t>
            </a:r>
            <a:r>
              <a:rPr lang="en-US" sz="1800" b="0" i="0" u="none" strike="noStrike" cap="none" dirty="0" err="1">
                <a:solidFill>
                  <a:srgbClr val="000000"/>
                </a:solidFill>
                <a:effectLst/>
                <a:latin typeface="Arial"/>
                <a:ea typeface="Arial"/>
                <a:cs typeface="Arial"/>
                <a:sym typeface="Arial"/>
              </a:rPr>
              <a:t>appendonly</a:t>
            </a:r>
            <a:r>
              <a:rPr lang="en-US" sz="1800" b="0" i="0" u="none" strike="noStrike" cap="none" dirty="0">
                <a:solidFill>
                  <a:srgbClr val="000000"/>
                </a:solidFill>
                <a:effectLst/>
                <a:latin typeface="Arial"/>
                <a:ea typeface="Arial"/>
                <a:cs typeface="Arial"/>
                <a:sym typeface="Arial"/>
              </a:rPr>
              <a:t> and </a:t>
            </a:r>
            <a:r>
              <a:rPr lang="en-US" sz="1800" b="0" i="0" u="none" strike="noStrike" cap="none" dirty="0" err="1">
                <a:solidFill>
                  <a:srgbClr val="000000"/>
                </a:solidFill>
                <a:effectLst/>
                <a:latin typeface="Arial"/>
                <a:ea typeface="Arial"/>
                <a:cs typeface="Arial"/>
                <a:sym typeface="Arial"/>
              </a:rPr>
              <a:t>appendfsync</a:t>
            </a:r>
            <a:r>
              <a:rPr lang="en-US" sz="1800" b="0" i="0" u="none" strike="noStrike" cap="none" dirty="0">
                <a:solidFill>
                  <a:srgbClr val="000000"/>
                </a:solidFill>
                <a:effectLst/>
                <a:latin typeface="Arial"/>
                <a:ea typeface="Arial"/>
                <a:cs typeface="Arial"/>
                <a:sym typeface="Arial"/>
              </a:rPr>
              <a:t> settings in </a:t>
            </a:r>
            <a:r>
              <a:rPr lang="en-US" sz="1800" b="0" i="0" u="none" strike="noStrike" cap="none" dirty="0" err="1">
                <a:solidFill>
                  <a:srgbClr val="000000"/>
                </a:solidFill>
                <a:effectLst/>
                <a:latin typeface="Arial"/>
                <a:ea typeface="Arial"/>
                <a:cs typeface="Arial"/>
                <a:sym typeface="Arial"/>
              </a:rPr>
              <a:t>redis.conf</a:t>
            </a:r>
            <a:r>
              <a:rPr lang="en-US" sz="1800" b="0" i="0" u="none" strike="noStrike" cap="none" dirty="0">
                <a:solidFill>
                  <a:srgbClr val="000000"/>
                </a:solidFill>
                <a:effectLst/>
                <a:latin typeface="Arial"/>
                <a:ea typeface="Arial"/>
                <a:cs typeface="Arial"/>
                <a:sym typeface="Arial"/>
              </a:rPr>
              <a:t>:</a:t>
            </a:r>
          </a:p>
          <a:p>
            <a:pPr fontAlgn="t"/>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etc</a:t>
            </a:r>
            <a:r>
              <a:rPr lang="en-US" sz="1800" b="0" i="0" u="none" strike="noStrike" cap="none" dirty="0">
                <a:solidFill>
                  <a:srgbClr val="000000"/>
                </a:solidFill>
                <a:effectLst/>
                <a:latin typeface="Arial"/>
                <a:ea typeface="Arial"/>
                <a:cs typeface="Arial"/>
                <a:sym typeface="Arial"/>
              </a:rPr>
              <a:t>/redis.conf1 2 </a:t>
            </a:r>
          </a:p>
          <a:p>
            <a:r>
              <a:rPr lang="en-US" sz="1800" b="0" i="0" u="none" strike="noStrike" cap="none" dirty="0" err="1">
                <a:solidFill>
                  <a:srgbClr val="000000"/>
                </a:solidFill>
                <a:effectLst/>
                <a:latin typeface="Arial"/>
                <a:ea typeface="Arial"/>
                <a:cs typeface="Arial"/>
                <a:sym typeface="Arial"/>
              </a:rPr>
              <a:t>appendonly</a:t>
            </a:r>
            <a:r>
              <a:rPr lang="en-US" sz="1800" b="0" i="0" u="none" strike="noStrike" cap="none" dirty="0">
                <a:solidFill>
                  <a:srgbClr val="000000"/>
                </a:solidFill>
                <a:effectLst/>
                <a:latin typeface="Arial"/>
                <a:ea typeface="Arial"/>
                <a:cs typeface="Arial"/>
                <a:sym typeface="Arial"/>
              </a:rPr>
              <a:t> yes </a:t>
            </a:r>
            <a:r>
              <a:rPr lang="en-US" sz="1800" b="0" i="0" u="none" strike="noStrike" cap="none" dirty="0" err="1">
                <a:solidFill>
                  <a:srgbClr val="000000"/>
                </a:solidFill>
                <a:effectLst/>
                <a:latin typeface="Arial"/>
                <a:ea typeface="Arial"/>
                <a:cs typeface="Arial"/>
                <a:sym typeface="Arial"/>
              </a:rPr>
              <a:t>appendfsync</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everysec</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Restart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systemctl</a:t>
            </a:r>
            <a:r>
              <a:rPr lang="en-US" sz="1800" b="0" i="0" u="none" strike="noStrike" cap="none" dirty="0">
                <a:solidFill>
                  <a:srgbClr val="000000"/>
                </a:solidFill>
                <a:effectLst/>
                <a:latin typeface="Arial"/>
                <a:ea typeface="Arial"/>
                <a:cs typeface="Arial"/>
                <a:sym typeface="Arial"/>
              </a:rPr>
              <a:t> restart </a:t>
            </a:r>
            <a:r>
              <a:rPr lang="en-US" sz="1800" b="0" i="0" u="none" strike="noStrike" cap="none" dirty="0" err="1">
                <a:solidFill>
                  <a:srgbClr val="000000"/>
                </a:solidFill>
                <a:effectLst/>
                <a:latin typeface="Arial"/>
                <a:ea typeface="Arial"/>
                <a:cs typeface="Arial"/>
                <a:sym typeface="Arial"/>
              </a:rPr>
              <a:t>redis</a:t>
            </a:r>
            <a:endParaRPr lang="en-US" sz="18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547848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727075"/>
            <a:ext cx="4784725" cy="3587750"/>
          </a:xfrm>
        </p:spPr>
      </p:sp>
      <p:sp>
        <p:nvSpPr>
          <p:cNvPr id="3" name="Notes Placeholder 2"/>
          <p:cNvSpPr>
            <a:spLocks noGrp="1"/>
          </p:cNvSpPr>
          <p:nvPr>
            <p:ph type="body" idx="1"/>
          </p:nvPr>
        </p:nvSpPr>
        <p:spPr/>
        <p:txBody>
          <a:bodyPr/>
          <a:lstStyle/>
          <a:p>
            <a:r>
              <a:rPr lang="en-US" sz="1800" b="0" i="0" u="none" strike="noStrike" cap="none" dirty="0">
                <a:solidFill>
                  <a:srgbClr val="000000"/>
                </a:solidFill>
                <a:effectLst/>
                <a:latin typeface="Arial"/>
                <a:ea typeface="Arial"/>
                <a:cs typeface="Arial"/>
                <a:sym typeface="Arial"/>
              </a:rPr>
              <a:t>Persistence </a:t>
            </a:r>
            <a:r>
              <a:rPr lang="en-US" sz="1800" b="0" i="0" u="none" strike="noStrike" cap="none" dirty="0" err="1">
                <a:solidFill>
                  <a:srgbClr val="000000"/>
                </a:solidFill>
                <a:effectLst/>
                <a:latin typeface="Arial"/>
                <a:ea typeface="Arial"/>
                <a:cs typeface="Arial"/>
                <a:sym typeface="Arial"/>
              </a:rPr>
              <a:t>Options</a:t>
            </a:r>
            <a:r>
              <a:rPr lang="en-US" sz="1800" b="0" i="0" u="none" strike="noStrike" cap="none" dirty="0" err="1">
                <a:solidFill>
                  <a:srgbClr val="000000"/>
                </a:solidFill>
                <a:effectLst/>
                <a:latin typeface="Arial"/>
                <a:ea typeface="Arial"/>
                <a:cs typeface="Arial"/>
                <a:sym typeface="Arial"/>
                <a:hlinkClick r:id="rId3" tooltip="Permalink"/>
              </a:rPr>
              <a:t>Permalink</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provides two options for disk persistence:</a:t>
            </a:r>
          </a:p>
          <a:p>
            <a:r>
              <a:rPr lang="en-US" sz="1800" b="0" i="0" u="none" strike="noStrike" cap="none" dirty="0">
                <a:solidFill>
                  <a:srgbClr val="000000"/>
                </a:solidFill>
                <a:effectLst/>
                <a:latin typeface="Arial"/>
                <a:ea typeface="Arial"/>
                <a:cs typeface="Arial"/>
                <a:sym typeface="Arial"/>
              </a:rPr>
              <a:t>Point-in-time snapshots of the dataset, made at specified intervals (RDB).</a:t>
            </a:r>
          </a:p>
          <a:p>
            <a:r>
              <a:rPr lang="en-US" sz="1800" b="0" i="0" u="none" strike="noStrike" cap="none" dirty="0">
                <a:solidFill>
                  <a:srgbClr val="000000"/>
                </a:solidFill>
                <a:effectLst/>
                <a:latin typeface="Arial"/>
                <a:ea typeface="Arial"/>
                <a:cs typeface="Arial"/>
                <a:sym typeface="Arial"/>
              </a:rPr>
              <a:t>Append-only logs of all the write operations performed by the server (AOF).</a:t>
            </a:r>
          </a:p>
          <a:p>
            <a:r>
              <a:rPr lang="en-US" sz="1800" b="0" i="0" u="none" strike="noStrike" cap="none" dirty="0">
                <a:solidFill>
                  <a:srgbClr val="000000"/>
                </a:solidFill>
                <a:effectLst/>
                <a:latin typeface="Arial"/>
                <a:ea typeface="Arial"/>
                <a:cs typeface="Arial"/>
                <a:sym typeface="Arial"/>
              </a:rPr>
              <a:t>Each option has its own pros and cons which are detailed in the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 documentation. For the greatest level of data safety, consider running both persistence methods.</a:t>
            </a:r>
          </a:p>
          <a:p>
            <a:r>
              <a:rPr lang="en-US" sz="1800" b="0" i="0" u="none" strike="noStrike" cap="none" dirty="0">
                <a:solidFill>
                  <a:srgbClr val="000000"/>
                </a:solidFill>
                <a:effectLst/>
                <a:latin typeface="Arial"/>
                <a:ea typeface="Arial"/>
                <a:cs typeface="Arial"/>
                <a:sym typeface="Arial"/>
              </a:rPr>
              <a:t>Because the Point-in-time snapshot persistence is enabled by default, you only need to set up AOF persistence:</a:t>
            </a:r>
          </a:p>
          <a:p>
            <a:r>
              <a:rPr lang="en-US" sz="1800" b="0" i="0" u="none" strike="noStrike" cap="none" dirty="0">
                <a:solidFill>
                  <a:srgbClr val="000000"/>
                </a:solidFill>
                <a:effectLst/>
                <a:latin typeface="Arial"/>
                <a:ea typeface="Arial"/>
                <a:cs typeface="Arial"/>
                <a:sym typeface="Arial"/>
              </a:rPr>
              <a:t>Make sure that the following values are set for the </a:t>
            </a:r>
            <a:r>
              <a:rPr lang="en-US" sz="1800" b="0" i="0" u="none" strike="noStrike" cap="none" dirty="0" err="1">
                <a:solidFill>
                  <a:srgbClr val="000000"/>
                </a:solidFill>
                <a:effectLst/>
                <a:latin typeface="Arial"/>
                <a:ea typeface="Arial"/>
                <a:cs typeface="Arial"/>
                <a:sym typeface="Arial"/>
              </a:rPr>
              <a:t>appendonly</a:t>
            </a:r>
            <a:r>
              <a:rPr lang="en-US" sz="1800" b="0" i="0" u="none" strike="noStrike" cap="none" dirty="0">
                <a:solidFill>
                  <a:srgbClr val="000000"/>
                </a:solidFill>
                <a:effectLst/>
                <a:latin typeface="Arial"/>
                <a:ea typeface="Arial"/>
                <a:cs typeface="Arial"/>
                <a:sym typeface="Arial"/>
              </a:rPr>
              <a:t> and </a:t>
            </a:r>
            <a:r>
              <a:rPr lang="en-US" sz="1800" b="0" i="0" u="none" strike="noStrike" cap="none" dirty="0" err="1">
                <a:solidFill>
                  <a:srgbClr val="000000"/>
                </a:solidFill>
                <a:effectLst/>
                <a:latin typeface="Arial"/>
                <a:ea typeface="Arial"/>
                <a:cs typeface="Arial"/>
                <a:sym typeface="Arial"/>
              </a:rPr>
              <a:t>appendfsync</a:t>
            </a:r>
            <a:r>
              <a:rPr lang="en-US" sz="1800" b="0" i="0" u="none" strike="noStrike" cap="none" dirty="0">
                <a:solidFill>
                  <a:srgbClr val="000000"/>
                </a:solidFill>
                <a:effectLst/>
                <a:latin typeface="Arial"/>
                <a:ea typeface="Arial"/>
                <a:cs typeface="Arial"/>
                <a:sym typeface="Arial"/>
              </a:rPr>
              <a:t> settings in </a:t>
            </a:r>
            <a:r>
              <a:rPr lang="en-US" sz="1800" b="0" i="0" u="none" strike="noStrike" cap="none" dirty="0" err="1">
                <a:solidFill>
                  <a:srgbClr val="000000"/>
                </a:solidFill>
                <a:effectLst/>
                <a:latin typeface="Arial"/>
                <a:ea typeface="Arial"/>
                <a:cs typeface="Arial"/>
                <a:sym typeface="Arial"/>
              </a:rPr>
              <a:t>redis.conf</a:t>
            </a:r>
            <a:r>
              <a:rPr lang="en-US" sz="1800" b="0" i="0" u="none" strike="noStrike" cap="none" dirty="0">
                <a:solidFill>
                  <a:srgbClr val="000000"/>
                </a:solidFill>
                <a:effectLst/>
                <a:latin typeface="Arial"/>
                <a:ea typeface="Arial"/>
                <a:cs typeface="Arial"/>
                <a:sym typeface="Arial"/>
              </a:rPr>
              <a:t>:</a:t>
            </a:r>
          </a:p>
          <a:p>
            <a:pPr fontAlgn="t"/>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etc</a:t>
            </a:r>
            <a:r>
              <a:rPr lang="en-US" sz="1800" b="0" i="0" u="none" strike="noStrike" cap="none" dirty="0">
                <a:solidFill>
                  <a:srgbClr val="000000"/>
                </a:solidFill>
                <a:effectLst/>
                <a:latin typeface="Arial"/>
                <a:ea typeface="Arial"/>
                <a:cs typeface="Arial"/>
                <a:sym typeface="Arial"/>
              </a:rPr>
              <a:t>/redis.conf1 2 </a:t>
            </a:r>
          </a:p>
          <a:p>
            <a:r>
              <a:rPr lang="en-US" sz="1800" b="0" i="0" u="none" strike="noStrike" cap="none" dirty="0" err="1">
                <a:solidFill>
                  <a:srgbClr val="000000"/>
                </a:solidFill>
                <a:effectLst/>
                <a:latin typeface="Arial"/>
                <a:ea typeface="Arial"/>
                <a:cs typeface="Arial"/>
                <a:sym typeface="Arial"/>
              </a:rPr>
              <a:t>appendonly</a:t>
            </a:r>
            <a:r>
              <a:rPr lang="en-US" sz="1800" b="0" i="0" u="none" strike="noStrike" cap="none" dirty="0">
                <a:solidFill>
                  <a:srgbClr val="000000"/>
                </a:solidFill>
                <a:effectLst/>
                <a:latin typeface="Arial"/>
                <a:ea typeface="Arial"/>
                <a:cs typeface="Arial"/>
                <a:sym typeface="Arial"/>
              </a:rPr>
              <a:t> yes </a:t>
            </a:r>
            <a:r>
              <a:rPr lang="en-US" sz="1800" b="0" i="0" u="none" strike="noStrike" cap="none" dirty="0" err="1">
                <a:solidFill>
                  <a:srgbClr val="000000"/>
                </a:solidFill>
                <a:effectLst/>
                <a:latin typeface="Arial"/>
                <a:ea typeface="Arial"/>
                <a:cs typeface="Arial"/>
                <a:sym typeface="Arial"/>
              </a:rPr>
              <a:t>appendfsync</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everysec</a:t>
            </a:r>
            <a:endParaRPr lang="en-US"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Restart </a:t>
            </a:r>
            <a:r>
              <a:rPr lang="en-US" sz="1800" b="0" i="0" u="none" strike="noStrike" cap="none" dirty="0" err="1">
                <a:solidFill>
                  <a:srgbClr val="000000"/>
                </a:solidFill>
                <a:effectLst/>
                <a:latin typeface="Arial"/>
                <a:ea typeface="Arial"/>
                <a:cs typeface="Arial"/>
                <a:sym typeface="Arial"/>
              </a:rPr>
              <a:t>Redis</a:t>
            </a:r>
            <a:r>
              <a:rPr lang="en-US" sz="1800" b="0" i="0" u="none" strike="noStrike" cap="none" dirty="0">
                <a:solidFill>
                  <a:srgbClr val="000000"/>
                </a:solidFill>
                <a:effectLst/>
                <a:latin typeface="Arial"/>
                <a:ea typeface="Arial"/>
                <a:cs typeface="Arial"/>
                <a:sym typeface="Arial"/>
              </a:rPr>
              <a:t>:</a:t>
            </a:r>
          </a:p>
          <a:p>
            <a:r>
              <a:rPr lang="en-US" sz="1800" b="0" i="0" u="none" strike="noStrike" cap="none" dirty="0" err="1">
                <a:solidFill>
                  <a:srgbClr val="000000"/>
                </a:solidFill>
                <a:effectLst/>
                <a:latin typeface="Arial"/>
                <a:ea typeface="Arial"/>
                <a:cs typeface="Arial"/>
                <a:sym typeface="Arial"/>
              </a:rPr>
              <a:t>sudo</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systemctl</a:t>
            </a:r>
            <a:r>
              <a:rPr lang="en-US" sz="1800" b="0" i="0" u="none" strike="noStrike" cap="none" dirty="0">
                <a:solidFill>
                  <a:srgbClr val="000000"/>
                </a:solidFill>
                <a:effectLst/>
                <a:latin typeface="Arial"/>
                <a:ea typeface="Arial"/>
                <a:cs typeface="Arial"/>
                <a:sym typeface="Arial"/>
              </a:rPr>
              <a:t> restart </a:t>
            </a:r>
            <a:r>
              <a:rPr lang="en-US" sz="1800" b="0" i="0" u="none" strike="noStrike" cap="none" dirty="0" err="1">
                <a:solidFill>
                  <a:srgbClr val="000000"/>
                </a:solidFill>
                <a:effectLst/>
                <a:latin typeface="Arial"/>
                <a:ea typeface="Arial"/>
                <a:cs typeface="Arial"/>
                <a:sym typeface="Arial"/>
              </a:rPr>
              <a:t>redis</a:t>
            </a:r>
            <a:endParaRPr lang="en-US"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endParaRPr lang="pt-BR" sz="1800" b="0" i="0" u="none" strike="noStrike" cap="none" dirty="0">
              <a:solidFill>
                <a:srgbClr val="000000"/>
              </a:solidFill>
              <a:effectLst/>
              <a:latin typeface="Arial"/>
              <a:ea typeface="Arial"/>
              <a:cs typeface="Arial"/>
              <a:sym typeface="Arial"/>
            </a:endParaRPr>
          </a:p>
          <a:p>
            <a:r>
              <a:rPr lang="en-US" sz="1800" b="0" i="0" u="none" strike="noStrike" cap="none" dirty="0">
                <a:solidFill>
                  <a:srgbClr val="000000"/>
                </a:solidFill>
                <a:effectLst/>
                <a:latin typeface="Arial"/>
                <a:ea typeface="Arial"/>
                <a:cs typeface="Arial"/>
                <a:sym typeface="Arial"/>
              </a:rPr>
              <a:t>https://www.linode.com/docs/databases/redis/install-and-configure-redis-on-centos-7/</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042AA11-4CB8-4348-9B14-589292C2A503}" type="slidenum">
              <a:rPr kumimoji="0" lang="pt-BR" altLang="pt-B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lang="pt-BR" altLang="pt-B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17271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lvl1pPr>
              <a:defRPr>
                <a:solidFill>
                  <a:schemeClr val="bg2"/>
                </a:solidFill>
              </a:defRPr>
            </a:lvl1p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extLst>
      <p:ext uri="{BB962C8B-B14F-4D97-AF65-F5344CB8AC3E}">
        <p14:creationId xmlns:p14="http://schemas.microsoft.com/office/powerpoint/2010/main" val="4092740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184767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lvl1pPr>
              <a:defRPr>
                <a:solidFill>
                  <a:schemeClr val="bg2"/>
                </a:solidFill>
              </a:defRPr>
            </a:lvl1pPr>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82850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07905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31858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
        <p:nvSpPr>
          <p:cNvPr id="7" name="Rectangle 9"/>
          <p:cNvSpPr/>
          <p:nvPr userDrawn="1"/>
        </p:nvSpPr>
        <p:spPr>
          <a:xfrm>
            <a:off x="0" y="0"/>
            <a:ext cx="9144000" cy="793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682540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DAA9E71-A69E-4C04-AB1B-B0D794265213}"/>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3689039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478411" y="625852"/>
            <a:ext cx="8178929" cy="304623"/>
          </a:xfrm>
        </p:spPr>
        <p:txBody>
          <a:bodyPr lIns="0" tIns="0" rIns="0" bIns="0">
            <a:normAutofit/>
          </a:bodyPr>
          <a:lstStyle>
            <a:lvl1pPr marL="0" indent="0" algn="l">
              <a:buNone/>
              <a:defRPr sz="1500" b="1" kern="0" spc="113">
                <a:solidFill>
                  <a:srgbClr val="07A990"/>
                </a:solidFill>
                <a:latin typeface="Arial" panose="020B0604020202020204" pitchFamily="34" charset="0"/>
                <a:ea typeface="Arial" panose="020B0604020202020204" pitchFamily="34" charset="0"/>
                <a:cs typeface="Arial" panose="020B0604020202020204" pitchFamily="34" charset="0"/>
              </a:defRPr>
            </a:lvl1pPr>
          </a:lstStyle>
          <a:p>
            <a:pPr lvl="0"/>
            <a:r>
              <a:rPr lang="pt-BR"/>
              <a:t>Editar estilos de texto Mestre</a:t>
            </a:r>
          </a:p>
        </p:txBody>
      </p:sp>
      <p:sp>
        <p:nvSpPr>
          <p:cNvPr id="11" name="Rectangle 10"/>
          <p:cNvSpPr/>
          <p:nvPr userDrawn="1"/>
        </p:nvSpPr>
        <p:spPr>
          <a:xfrm>
            <a:off x="487936" y="1016001"/>
            <a:ext cx="479819" cy="457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13" dirty="0">
              <a:solidFill>
                <a:srgbClr val="118CE7"/>
              </a:solidFill>
            </a:endParaRPr>
          </a:p>
        </p:txBody>
      </p:sp>
    </p:spTree>
    <p:extLst>
      <p:ext uri="{BB962C8B-B14F-4D97-AF65-F5344CB8AC3E}">
        <p14:creationId xmlns:p14="http://schemas.microsoft.com/office/powerpoint/2010/main" val="27382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anim calcmode="lin" valueType="num">
                                      <p:cBhvr>
                                        <p:cTn id="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07638-BC33-4787-91AF-5D5C5D6B5DC1}"/>
              </a:ext>
            </a:extLst>
          </p:cNvPr>
          <p:cNvSpPr>
            <a:spLocks noGrp="1"/>
          </p:cNvSpPr>
          <p:nvPr>
            <p:ph type="title"/>
          </p:nvPr>
        </p:nvSpPr>
        <p:spPr>
          <a:xfrm>
            <a:off x="252322" y="181156"/>
            <a:ext cx="8625338" cy="793631"/>
          </a:xfrm>
          <a:prstGeom prst="rect">
            <a:avLst/>
          </a:prstGeom>
        </p:spPr>
        <p:txBody>
          <a:bodyPr>
            <a:normAutofit/>
          </a:bodyPr>
          <a:lstStyle>
            <a:lvl1pPr>
              <a:defRPr sz="2400" b="1">
                <a:solidFill>
                  <a:srgbClr val="07A990"/>
                </a:solidFill>
                <a:latin typeface="Arial" panose="020B0604020202020204" pitchFamily="34" charset="0"/>
                <a:cs typeface="Arial" panose="020B0604020202020204" pitchFamily="34"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001D46-32F8-440C-AD0D-F2D20337D607}"/>
              </a:ext>
            </a:extLst>
          </p:cNvPr>
          <p:cNvSpPr>
            <a:spLocks noGrp="1"/>
          </p:cNvSpPr>
          <p:nvPr>
            <p:ph sz="half" idx="1"/>
          </p:nvPr>
        </p:nvSpPr>
        <p:spPr>
          <a:xfrm>
            <a:off x="272810" y="1154173"/>
            <a:ext cx="4107252" cy="4737668"/>
          </a:xfrm>
          <a:prstGeom prst="rect">
            <a:avLst/>
          </a:prstGeo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205E18C2-8179-44CD-A0AB-3499CF58088E}"/>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5E1BB25E-2443-4DA3-94DD-5CA5E81E7056}" type="datetimeFigureOut">
              <a:rPr lang="pt-BR" smtClean="0"/>
              <a:pPr/>
              <a:t>15/12/2018</a:t>
            </a:fld>
            <a:endParaRPr lang="pt-BR"/>
          </a:p>
        </p:txBody>
      </p:sp>
      <p:sp>
        <p:nvSpPr>
          <p:cNvPr id="6" name="Espaço Reservado para Rodapé 5">
            <a:extLst>
              <a:ext uri="{FF2B5EF4-FFF2-40B4-BE49-F238E27FC236}">
                <a16:creationId xmlns:a16="http://schemas.microsoft.com/office/drawing/2014/main" id="{A6BD4C35-C6A3-4360-AEE1-324E72FE05EB}"/>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pt-BR"/>
          </a:p>
        </p:txBody>
      </p:sp>
      <p:sp>
        <p:nvSpPr>
          <p:cNvPr id="7" name="Espaço Reservado para Número de Slide 6">
            <a:extLst>
              <a:ext uri="{FF2B5EF4-FFF2-40B4-BE49-F238E27FC236}">
                <a16:creationId xmlns:a16="http://schemas.microsoft.com/office/drawing/2014/main" id="{506CE9C7-6739-41B2-B2D9-A286AC33C3B2}"/>
              </a:ext>
            </a:extLst>
          </p:cNvPr>
          <p:cNvSpPr>
            <a:spLocks noGrp="1"/>
          </p:cNvSpPr>
          <p:nvPr>
            <p:ph type="sldNum" sz="quarter" idx="12"/>
          </p:nvPr>
        </p:nvSpPr>
        <p:spPr>
          <a:xfrm>
            <a:off x="6457950" y="6356351"/>
            <a:ext cx="2057400" cy="365125"/>
          </a:xfrm>
          <a:prstGeom prst="rect">
            <a:avLst/>
          </a:prstGeom>
        </p:spPr>
        <p:txBody>
          <a:bodyPr/>
          <a:lstStyle/>
          <a:p>
            <a:fld id="{CB34E426-9B0F-4FDD-821D-9C318AC0C01E}" type="slidenum">
              <a:rPr lang="pt-BR" smtClean="0"/>
              <a:t>‹nº›</a:t>
            </a:fld>
            <a:endParaRPr lang="pt-BR"/>
          </a:p>
        </p:txBody>
      </p:sp>
      <p:sp>
        <p:nvSpPr>
          <p:cNvPr id="8" name="Espaço Reservado para Conteúdo 2">
            <a:extLst>
              <a:ext uri="{FF2B5EF4-FFF2-40B4-BE49-F238E27FC236}">
                <a16:creationId xmlns:a16="http://schemas.microsoft.com/office/drawing/2014/main" id="{3DF1A564-DF05-458D-AE26-46AA4BF18A6C}"/>
              </a:ext>
            </a:extLst>
          </p:cNvPr>
          <p:cNvSpPr>
            <a:spLocks noGrp="1"/>
          </p:cNvSpPr>
          <p:nvPr>
            <p:ph sz="half" idx="13"/>
          </p:nvPr>
        </p:nvSpPr>
        <p:spPr>
          <a:xfrm>
            <a:off x="4770408" y="1154173"/>
            <a:ext cx="4107252" cy="4737668"/>
          </a:xfrm>
          <a:prstGeom prst="rect">
            <a:avLst/>
          </a:prstGeo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3529676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717E7-2478-4584-9076-7AC20C7192E5}"/>
              </a:ext>
            </a:extLst>
          </p:cNvPr>
          <p:cNvSpPr>
            <a:spLocks noGrp="1"/>
          </p:cNvSpPr>
          <p:nvPr>
            <p:ph type="title"/>
          </p:nvPr>
        </p:nvSpPr>
        <p:spPr>
          <a:xfrm>
            <a:off x="252323" y="365126"/>
            <a:ext cx="8637198" cy="1325563"/>
          </a:xfrm>
          <a:prstGeom prst="rect">
            <a:avLst/>
          </a:prstGeo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B75AC31D-F09D-4647-B7FA-D2E338E74BD0}"/>
              </a:ext>
            </a:extLst>
          </p:cNvPr>
          <p:cNvSpPr>
            <a:spLocks noGrp="1"/>
          </p:cNvSpPr>
          <p:nvPr>
            <p:ph type="body" idx="1"/>
          </p:nvPr>
        </p:nvSpPr>
        <p:spPr>
          <a:xfrm>
            <a:off x="252323" y="1681163"/>
            <a:ext cx="3868340" cy="823912"/>
          </a:xfrm>
          <a:prstGeom prst="rect">
            <a:avLst/>
          </a:prstGeo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84F015E2-600F-4F27-B76A-F466A6EAAB2F}"/>
              </a:ext>
            </a:extLst>
          </p:cNvPr>
          <p:cNvSpPr>
            <a:spLocks noGrp="1"/>
          </p:cNvSpPr>
          <p:nvPr>
            <p:ph sz="half" idx="2"/>
          </p:nvPr>
        </p:nvSpPr>
        <p:spPr>
          <a:xfrm>
            <a:off x="252323" y="2505076"/>
            <a:ext cx="3868340" cy="3395393"/>
          </a:xfrm>
          <a:prstGeom prst="rect">
            <a:avLst/>
          </a:prstGeo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2BB85145-CA57-4630-B772-5200A6F8CCAC}"/>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5E1BB25E-2443-4DA3-94DD-5CA5E81E7056}" type="datetimeFigureOut">
              <a:rPr lang="pt-BR" smtClean="0"/>
              <a:pPr/>
              <a:t>15/12/2018</a:t>
            </a:fld>
            <a:endParaRPr lang="pt-BR"/>
          </a:p>
        </p:txBody>
      </p:sp>
      <p:sp>
        <p:nvSpPr>
          <p:cNvPr id="8" name="Espaço Reservado para Rodapé 7">
            <a:extLst>
              <a:ext uri="{FF2B5EF4-FFF2-40B4-BE49-F238E27FC236}">
                <a16:creationId xmlns:a16="http://schemas.microsoft.com/office/drawing/2014/main" id="{69F1E8B3-8B99-4839-8089-5493DF246BD2}"/>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pt-BR"/>
          </a:p>
        </p:txBody>
      </p:sp>
      <p:sp>
        <p:nvSpPr>
          <p:cNvPr id="10" name="Espaço Reservado para Texto 2">
            <a:extLst>
              <a:ext uri="{FF2B5EF4-FFF2-40B4-BE49-F238E27FC236}">
                <a16:creationId xmlns:a16="http://schemas.microsoft.com/office/drawing/2014/main" id="{26FB951A-FC54-4548-BE20-BCD51D258E00}"/>
              </a:ext>
            </a:extLst>
          </p:cNvPr>
          <p:cNvSpPr>
            <a:spLocks noGrp="1"/>
          </p:cNvSpPr>
          <p:nvPr>
            <p:ph type="body" idx="13"/>
          </p:nvPr>
        </p:nvSpPr>
        <p:spPr>
          <a:xfrm>
            <a:off x="5021181" y="1681163"/>
            <a:ext cx="3868340" cy="823912"/>
          </a:xfrm>
          <a:prstGeom prst="rect">
            <a:avLst/>
          </a:prstGeo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11" name="Espaço Reservado para Conteúdo 3">
            <a:extLst>
              <a:ext uri="{FF2B5EF4-FFF2-40B4-BE49-F238E27FC236}">
                <a16:creationId xmlns:a16="http://schemas.microsoft.com/office/drawing/2014/main" id="{CC193089-498E-4335-96A0-04859B985D25}"/>
              </a:ext>
            </a:extLst>
          </p:cNvPr>
          <p:cNvSpPr>
            <a:spLocks noGrp="1"/>
          </p:cNvSpPr>
          <p:nvPr>
            <p:ph sz="half" idx="14"/>
          </p:nvPr>
        </p:nvSpPr>
        <p:spPr>
          <a:xfrm>
            <a:off x="5021181" y="2505076"/>
            <a:ext cx="3868340" cy="3395393"/>
          </a:xfrm>
          <a:prstGeom prst="rect">
            <a:avLst/>
          </a:prstGeo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5428957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F4A7CC-C051-43D1-B38F-60DC2A97E764}"/>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5E1BB25E-2443-4DA3-94DD-5CA5E81E7056}" type="datetimeFigureOut">
              <a:rPr lang="pt-BR" smtClean="0"/>
              <a:pPr/>
              <a:t>15/12/2018</a:t>
            </a:fld>
            <a:endParaRPr lang="pt-BR"/>
          </a:p>
        </p:txBody>
      </p:sp>
      <p:sp>
        <p:nvSpPr>
          <p:cNvPr id="3" name="Espaço Reservado para Rodapé 2">
            <a:extLst>
              <a:ext uri="{FF2B5EF4-FFF2-40B4-BE49-F238E27FC236}">
                <a16:creationId xmlns:a16="http://schemas.microsoft.com/office/drawing/2014/main" id="{9F16F9A9-8DE7-4170-9774-5865C26CBB81}"/>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pt-BR"/>
          </a:p>
        </p:txBody>
      </p:sp>
      <p:sp>
        <p:nvSpPr>
          <p:cNvPr id="4" name="Text Placeholder 7">
            <a:extLst>
              <a:ext uri="{FF2B5EF4-FFF2-40B4-BE49-F238E27FC236}">
                <a16:creationId xmlns:a16="http://schemas.microsoft.com/office/drawing/2014/main" id="{4C1B3B06-6A51-4B3F-AB6D-B8213424707E}"/>
              </a:ext>
            </a:extLst>
          </p:cNvPr>
          <p:cNvSpPr>
            <a:spLocks noGrp="1"/>
          </p:cNvSpPr>
          <p:nvPr>
            <p:ph type="body" sz="quarter" idx="4294967295" hasCustomPrompt="1"/>
          </p:nvPr>
        </p:nvSpPr>
        <p:spPr>
          <a:xfrm>
            <a:off x="1520688" y="5406888"/>
            <a:ext cx="7046843" cy="354703"/>
          </a:xfrm>
          <a:prstGeom prst="rect">
            <a:avLst/>
          </a:prstGeom>
        </p:spPr>
        <p:txBody>
          <a:bodyPr>
            <a:normAutofit/>
          </a:bodyPr>
          <a:lstStyle>
            <a:lvl1pPr marL="0" indent="0">
              <a:buNone/>
              <a:defRPr sz="1200" b="1">
                <a:solidFill>
                  <a:srgbClr val="07A990"/>
                </a:solidFill>
              </a:defRPr>
            </a:lvl1pPr>
          </a:lstStyle>
          <a:p>
            <a:pPr marL="0" indent="0">
              <a:buNone/>
            </a:pPr>
            <a:r>
              <a:rPr lang="en-US" sz="1350" dirty="0" err="1"/>
              <a:t>Autoria</a:t>
            </a:r>
            <a:endParaRPr lang="en-US" sz="1350" dirty="0"/>
          </a:p>
        </p:txBody>
      </p:sp>
    </p:spTree>
    <p:extLst>
      <p:ext uri="{BB962C8B-B14F-4D97-AF65-F5344CB8AC3E}">
        <p14:creationId xmlns:p14="http://schemas.microsoft.com/office/powerpoint/2010/main" val="68551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11560" y="1166018"/>
            <a:ext cx="8229600" cy="4525963"/>
          </a:xfrm>
          <a:prstGeom prst="rect">
            <a:avLst/>
          </a:prstGeom>
          <a:solidFill>
            <a:schemeClr val="tx2"/>
          </a:solidFill>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TextBox 7">
            <a:extLst>
              <a:ext uri="{FF2B5EF4-FFF2-40B4-BE49-F238E27FC236}">
                <a16:creationId xmlns:a16="http://schemas.microsoft.com/office/drawing/2014/main" id="{9E4525F1-84BD-4D76-878C-1E9D979DACFE}"/>
              </a:ext>
            </a:extLst>
          </p:cNvPr>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212778938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2566" y="188640"/>
            <a:ext cx="7200652" cy="763588"/>
          </a:xfrm>
        </p:spPr>
        <p:txBody>
          <a:bodyPr/>
          <a:lstStyle/>
          <a:p>
            <a:r>
              <a:rPr lang="pt-BR"/>
              <a:t>Clique para editar o estilo do título mestre</a:t>
            </a:r>
          </a:p>
        </p:txBody>
      </p:sp>
      <p:sp>
        <p:nvSpPr>
          <p:cNvPr id="3" name="Espaço Reservado para Conteúdo 2"/>
          <p:cNvSpPr>
            <a:spLocks noGrp="1"/>
          </p:cNvSpPr>
          <p:nvPr>
            <p:ph idx="1"/>
          </p:nvPr>
        </p:nvSpPr>
        <p:spPr/>
        <p:txBody>
          <a:bodyPr/>
          <a:lstStyle>
            <a:lvl1pPr>
              <a:defRPr>
                <a:solidFill>
                  <a:schemeClr val="bg2"/>
                </a:solidFill>
              </a:defRPr>
            </a:lvl1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038537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Rectangle 3"/>
          <p:cNvSpPr/>
          <p:nvPr userDrawn="1"/>
        </p:nvSpPr>
        <p:spPr>
          <a:xfrm>
            <a:off x="8044249" y="6343994"/>
            <a:ext cx="1176708" cy="365125"/>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69558" y="328711"/>
            <a:ext cx="8229600" cy="466767"/>
          </a:xfrm>
          <a:prstGeom prst="rect">
            <a:avLst/>
          </a:prstGeom>
        </p:spPr>
        <p:txBody>
          <a:bodyPr>
            <a:noAutofit/>
          </a:bodyPr>
          <a:lstStyle>
            <a:lvl1pPr algn="l">
              <a:defRPr sz="2799"/>
            </a:lvl1pPr>
          </a:lstStyle>
          <a:p>
            <a:r>
              <a:rPr lang="x-none" dirty="0"/>
              <a:t>Click to edit Master title style</a:t>
            </a:r>
            <a:endParaRPr lang="en-US" dirty="0"/>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C8B546EA-8C2A-4DA9-9254-2612E6D48941}" type="datetime1">
              <a:rPr lang="pt-BR" smtClean="0"/>
              <a:t>15/12/2018</a:t>
            </a:fld>
            <a:endParaRPr lang="pt-BR"/>
          </a:p>
        </p:txBody>
      </p:sp>
      <p:sp>
        <p:nvSpPr>
          <p:cNvPr id="5" name="Footer Placeholder 4"/>
          <p:cNvSpPr>
            <a:spLocks noGrp="1"/>
          </p:cNvSpPr>
          <p:nvPr>
            <p:ph type="ftr" sz="quarter" idx="11"/>
          </p:nvPr>
        </p:nvSpPr>
        <p:spPr>
          <a:xfrm>
            <a:off x="3124201" y="6356352"/>
            <a:ext cx="2895600" cy="365125"/>
          </a:xfrm>
          <a:prstGeom prst="rect">
            <a:avLst/>
          </a:prstGeom>
        </p:spPr>
        <p:txBody>
          <a:bodyPr/>
          <a:lstStyle/>
          <a:p>
            <a:endParaRPr lang="pt-BR"/>
          </a:p>
        </p:txBody>
      </p:sp>
      <p:sp>
        <p:nvSpPr>
          <p:cNvPr id="6" name="Slide Number Placeholder 5"/>
          <p:cNvSpPr>
            <a:spLocks noGrp="1"/>
          </p:cNvSpPr>
          <p:nvPr>
            <p:ph type="sldNum" sz="quarter" idx="12"/>
          </p:nvPr>
        </p:nvSpPr>
        <p:spPr>
          <a:xfrm>
            <a:off x="6553201" y="6356352"/>
            <a:ext cx="2133600" cy="365125"/>
          </a:xfrm>
          <a:prstGeom prst="rect">
            <a:avLst/>
          </a:prstGeom>
        </p:spPr>
        <p:txBody>
          <a:bodyPr/>
          <a:lstStyle>
            <a:lvl1pPr>
              <a:defRPr sz="1800" b="1"/>
            </a:lvl1pPr>
          </a:lstStyle>
          <a:p>
            <a:fld id="{0DBB9FE3-D63C-4A40-B010-4651D12E128D}" type="slidenum">
              <a:rPr lang="pt-BR" smtClean="0"/>
              <a:pPr/>
              <a:t>‹nº›</a:t>
            </a:fld>
            <a:endParaRPr lang="pt-BR"/>
          </a:p>
        </p:txBody>
      </p:sp>
      <p:cxnSp>
        <p:nvCxnSpPr>
          <p:cNvPr id="8" name="Conector reto 7"/>
          <p:cNvCxnSpPr/>
          <p:nvPr userDrawn="1"/>
        </p:nvCxnSpPr>
        <p:spPr>
          <a:xfrm>
            <a:off x="457201" y="741405"/>
            <a:ext cx="8229600" cy="0"/>
          </a:xfrm>
          <a:prstGeom prst="line">
            <a:avLst/>
          </a:prstGeom>
          <a:ln w="31750">
            <a:solidFill>
              <a:srgbClr val="F0265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4762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4423" y="236537"/>
            <a:ext cx="7007595" cy="45561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68231" y="1052513"/>
            <a:ext cx="8351975" cy="5043487"/>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88089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154617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rot="5400000">
            <a:off x="4715929" y="2137748"/>
            <a:ext cx="5859462" cy="205704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4" name="Shape 24"/>
          <p:cNvSpPr txBox="1">
            <a:spLocks noGrp="1"/>
          </p:cNvSpPr>
          <p:nvPr>
            <p:ph type="body" idx="1"/>
          </p:nvPr>
        </p:nvSpPr>
        <p:spPr>
          <a:xfrm rot="5400000">
            <a:off x="524863" y="156098"/>
            <a:ext cx="5859462" cy="6020342"/>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56108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44423" y="236537"/>
            <a:ext cx="7007595" cy="45561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2122475" y="-601731"/>
            <a:ext cx="5043487" cy="8351975"/>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199760" marR="0" lvl="6"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6868" marR="0" lvl="7"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3977" marR="0" lvl="8" indent="-317437"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72541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791977" y="4800600"/>
            <a:ext cx="5487034" cy="56673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0" name="Shape 30"/>
          <p:cNvSpPr>
            <a:spLocks noGrp="1"/>
          </p:cNvSpPr>
          <p:nvPr>
            <p:ph type="pic" idx="2"/>
          </p:nvPr>
        </p:nvSpPr>
        <p:spPr>
          <a:xfrm>
            <a:off x="1791977" y="612775"/>
            <a:ext cx="5487034" cy="4114800"/>
          </a:xfrm>
          <a:prstGeom prst="rect">
            <a:avLst/>
          </a:prstGeom>
          <a:noFill/>
          <a:ln>
            <a:noFill/>
          </a:ln>
        </p:spPr>
        <p:txBody>
          <a:bodyPr spcFirstLastPara="1" wrap="square" lIns="91425" tIns="91425" rIns="91425" bIns="91425" anchor="t" anchorCtr="0"/>
          <a:lstStyle>
            <a:lvl1pPr marR="0" lvl="0" algn="l" rtl="0">
              <a:lnSpc>
                <a:spcPct val="90000"/>
              </a:lnSpc>
              <a:spcBef>
                <a:spcPts val="960"/>
              </a:spcBef>
              <a:spcAft>
                <a:spcPts val="0"/>
              </a:spcAft>
              <a:buClr>
                <a:schemeClr val="dk1"/>
              </a:buClr>
              <a:buSzPts val="3200"/>
              <a:buFont typeface="Noto Sans Symbols"/>
              <a:buNone/>
              <a:defRPr sz="3199" b="0" i="0" u="none" strike="noStrike" cap="none">
                <a:solidFill>
                  <a:srgbClr val="000000"/>
                </a:solidFill>
                <a:latin typeface="Arial"/>
                <a:ea typeface="Arial"/>
                <a:cs typeface="Arial"/>
                <a:sym typeface="Arial"/>
              </a:defRPr>
            </a:lvl1pPr>
            <a:lvl2pPr marR="0" lvl="1" algn="l" rtl="0">
              <a:lnSpc>
                <a:spcPct val="90000"/>
              </a:lnSpc>
              <a:spcBef>
                <a:spcPts val="840"/>
              </a:spcBef>
              <a:spcAft>
                <a:spcPts val="0"/>
              </a:spcAft>
              <a:buClr>
                <a:schemeClr val="dk1"/>
              </a:buClr>
              <a:buSzPts val="2800"/>
              <a:buFont typeface="Arial"/>
              <a:buNone/>
              <a:defRPr sz="2799" b="0" i="0" u="none" strike="noStrike" cap="none">
                <a:solidFill>
                  <a:srgbClr val="000000"/>
                </a:solidFill>
                <a:latin typeface="Arial"/>
                <a:ea typeface="Arial"/>
                <a:cs typeface="Arial"/>
                <a:sym typeface="Arial"/>
              </a:defRPr>
            </a:lvl2pPr>
            <a:lvl3pPr marR="0" lvl="2" algn="l" rtl="0">
              <a:lnSpc>
                <a:spcPct val="90000"/>
              </a:lnSpc>
              <a:spcBef>
                <a:spcPts val="720"/>
              </a:spcBef>
              <a:spcAft>
                <a:spcPts val="0"/>
              </a:spcAft>
              <a:buClr>
                <a:schemeClr val="dk1"/>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90000"/>
              </a:lnSpc>
              <a:spcBef>
                <a:spcPts val="6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6pPr>
            <a:lvl7pPr marR="0" lvl="6"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7pPr>
            <a:lvl8pPr marR="0" lvl="7"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8pPr>
            <a:lvl9pPr marR="0" lvl="8" algn="l" rtl="0">
              <a:lnSpc>
                <a:spcPct val="90000"/>
              </a:lnSpc>
              <a:spcBef>
                <a:spcPts val="600"/>
              </a:spcBef>
              <a:spcAft>
                <a:spcPts val="0"/>
              </a:spcAft>
              <a:buClr>
                <a:srgbClr val="000000"/>
              </a:buClr>
              <a:buSzPts val="2000"/>
              <a:buFont typeface="Arial"/>
              <a:buNone/>
              <a:defRPr sz="2000" b="1" i="1"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body" idx="1"/>
          </p:nvPr>
        </p:nvSpPr>
        <p:spPr>
          <a:xfrm>
            <a:off x="1791977" y="5367338"/>
            <a:ext cx="5487034" cy="804862"/>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45608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121" y="273050"/>
            <a:ext cx="3007791" cy="116205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4" name="Shape 34"/>
          <p:cNvSpPr txBox="1">
            <a:spLocks noGrp="1"/>
          </p:cNvSpPr>
          <p:nvPr>
            <p:ph type="body" idx="1"/>
          </p:nvPr>
        </p:nvSpPr>
        <p:spPr>
          <a:xfrm>
            <a:off x="3574429" y="273051"/>
            <a:ext cx="5112450" cy="5853113"/>
          </a:xfrm>
          <a:prstGeom prst="rect">
            <a:avLst/>
          </a:prstGeom>
          <a:noFill/>
          <a:ln>
            <a:noFill/>
          </a:ln>
        </p:spPr>
        <p:txBody>
          <a:bodyPr spcFirstLastPara="1" wrap="square" lIns="91425" tIns="91425" rIns="91425" bIns="91425" anchor="t" anchorCtr="0"/>
          <a:lstStyle>
            <a:lvl1pPr marL="457109" marR="0" lvl="0" indent="-431714" algn="l" rtl="0">
              <a:lnSpc>
                <a:spcPct val="90000"/>
              </a:lnSpc>
              <a:spcBef>
                <a:spcPts val="960"/>
              </a:spcBef>
              <a:spcAft>
                <a:spcPts val="0"/>
              </a:spcAft>
              <a:buClr>
                <a:schemeClr val="dk1"/>
              </a:buClr>
              <a:buSzPts val="3200"/>
              <a:buFont typeface="Noto Sans Symbols"/>
              <a:buChar char="▪"/>
              <a:defRPr sz="3199" b="0" i="0" u="none" strike="noStrike" cap="none">
                <a:solidFill>
                  <a:srgbClr val="000000"/>
                </a:solidFill>
                <a:latin typeface="Arial"/>
                <a:ea typeface="Arial"/>
                <a:cs typeface="Arial"/>
                <a:sym typeface="Arial"/>
              </a:defRPr>
            </a:lvl1pPr>
            <a:lvl2pPr marL="914217" marR="0" lvl="1" indent="-406319" algn="l" rtl="0">
              <a:lnSpc>
                <a:spcPct val="90000"/>
              </a:lnSpc>
              <a:spcBef>
                <a:spcPts val="840"/>
              </a:spcBef>
              <a:spcAft>
                <a:spcPts val="0"/>
              </a:spcAft>
              <a:buClr>
                <a:schemeClr val="dk1"/>
              </a:buClr>
              <a:buSzPts val="2800"/>
              <a:buFont typeface="Arial"/>
              <a:buChar char="–"/>
              <a:defRPr sz="2799" b="0" i="0" u="none" strike="noStrike" cap="none">
                <a:solidFill>
                  <a:srgbClr val="000000"/>
                </a:solidFill>
                <a:latin typeface="Arial"/>
                <a:ea typeface="Arial"/>
                <a:cs typeface="Arial"/>
                <a:sym typeface="Arial"/>
              </a:defRPr>
            </a:lvl2pPr>
            <a:lvl3pPr marL="1371326" marR="0" lvl="2"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434" marR="0" lvl="3"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5543" marR="0" lvl="4" indent="-355529"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2651" marR="0" lvl="5"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6pPr>
            <a:lvl7pPr marL="3199760" marR="0" lvl="6"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7pPr>
            <a:lvl8pPr marL="3656868" marR="0" lvl="7"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8pPr>
            <a:lvl9pPr marL="4113977" marR="0" lvl="8" indent="-355529" algn="l" rtl="0">
              <a:lnSpc>
                <a:spcPct val="90000"/>
              </a:lnSpc>
              <a:spcBef>
                <a:spcPts val="600"/>
              </a:spcBef>
              <a:spcAft>
                <a:spcPts val="0"/>
              </a:spcAft>
              <a:buClr>
                <a:srgbClr val="000000"/>
              </a:buClr>
              <a:buSzPts val="2000"/>
              <a:buFont typeface="Arial"/>
              <a:buChar char="•"/>
              <a:defRPr sz="2000" b="1" i="1"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57121" y="1435101"/>
            <a:ext cx="3007791" cy="4691063"/>
          </a:xfrm>
          <a:prstGeom prst="rect">
            <a:avLst/>
          </a:prstGeom>
          <a:noFill/>
          <a:ln>
            <a:noFill/>
          </a:ln>
        </p:spPr>
        <p:txBody>
          <a:bodyPr spcFirstLastPara="1" wrap="square" lIns="91425" tIns="91425" rIns="91425" bIns="91425" anchor="t" anchorCtr="0"/>
          <a:lstStyle>
            <a:lvl1pPr marL="457109" marR="0" lvl="0" indent="-228554" algn="l" rtl="0">
              <a:lnSpc>
                <a:spcPct val="90000"/>
              </a:lnSpc>
              <a:spcBef>
                <a:spcPts val="420"/>
              </a:spcBef>
              <a:spcAft>
                <a:spcPts val="0"/>
              </a:spcAft>
              <a:buClr>
                <a:schemeClr val="dk1"/>
              </a:buClr>
              <a:buSzPts val="1400"/>
              <a:buFont typeface="Noto Sans Symbols"/>
              <a:buNone/>
              <a:defRPr sz="1400" b="0" i="0" u="none" strike="noStrike" cap="none">
                <a:solidFill>
                  <a:srgbClr val="000000"/>
                </a:solidFill>
                <a:latin typeface="Arial"/>
                <a:ea typeface="Arial"/>
                <a:cs typeface="Arial"/>
                <a:sym typeface="Arial"/>
              </a:defRPr>
            </a:lvl1pPr>
            <a:lvl2pPr marL="914217" marR="0" lvl="1" indent="-228554" algn="l" rtl="0">
              <a:lnSpc>
                <a:spcPct val="90000"/>
              </a:lnSpc>
              <a:spcBef>
                <a:spcPts val="36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2pPr>
            <a:lvl3pPr marL="1371326" marR="0" lvl="2" indent="-228554" algn="l" rtl="0">
              <a:lnSpc>
                <a:spcPct val="90000"/>
              </a:lnSpc>
              <a:spcBef>
                <a:spcPts val="300"/>
              </a:spcBef>
              <a:spcAft>
                <a:spcPts val="0"/>
              </a:spcAft>
              <a:buClr>
                <a:schemeClr val="dk1"/>
              </a:buClr>
              <a:buSzPts val="1000"/>
              <a:buFont typeface="Arial"/>
              <a:buNone/>
              <a:defRPr sz="1000" b="0" i="0" u="none" strike="noStrike" cap="none">
                <a:solidFill>
                  <a:srgbClr val="000000"/>
                </a:solidFill>
                <a:latin typeface="Arial"/>
                <a:ea typeface="Arial"/>
                <a:cs typeface="Arial"/>
                <a:sym typeface="Arial"/>
              </a:defRPr>
            </a:lvl3pPr>
            <a:lvl4pPr marL="1828434" marR="0" lvl="3"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5543" marR="0" lvl="4" indent="-228554" algn="l" rtl="0">
              <a:lnSpc>
                <a:spcPct val="90000"/>
              </a:lnSpc>
              <a:spcBef>
                <a:spcPts val="27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2651" marR="0" lvl="5"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6pPr>
            <a:lvl7pPr marL="3199760" marR="0" lvl="6"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7pPr>
            <a:lvl8pPr marL="3656868" marR="0" lvl="7"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8pPr>
            <a:lvl9pPr marL="4113977" marR="0" lvl="8" indent="-228554" algn="l" rtl="0">
              <a:lnSpc>
                <a:spcPct val="90000"/>
              </a:lnSpc>
              <a:spcBef>
                <a:spcPts val="270"/>
              </a:spcBef>
              <a:spcAft>
                <a:spcPts val="0"/>
              </a:spcAft>
              <a:buClr>
                <a:srgbClr val="000000"/>
              </a:buClr>
              <a:buSzPts val="900"/>
              <a:buFont typeface="Arial"/>
              <a:buNone/>
              <a:defRPr sz="9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47222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121" y="274638"/>
            <a:ext cx="8229759" cy="11430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121" y="1535113"/>
            <a:ext cx="4039486" cy="639762"/>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121" y="2174875"/>
            <a:ext cx="4039486" cy="3951288"/>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807" y="1535113"/>
            <a:ext cx="4041073" cy="639762"/>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720"/>
              </a:spcBef>
              <a:spcAft>
                <a:spcPts val="0"/>
              </a:spcAft>
              <a:buClr>
                <a:schemeClr val="dk1"/>
              </a:buClr>
              <a:buSzPts val="2400"/>
              <a:buFont typeface="Noto Sans Symbols"/>
              <a:buNone/>
              <a:defRPr sz="2400" b="1" i="0" u="none" strike="noStrike" cap="none">
                <a:solidFill>
                  <a:srgbClr val="000000"/>
                </a:solidFill>
                <a:latin typeface="Arial"/>
                <a:ea typeface="Arial"/>
                <a:cs typeface="Arial"/>
                <a:sym typeface="Arial"/>
              </a:defRPr>
            </a:lvl1pPr>
            <a:lvl2pPr marL="914217" marR="0" lvl="1" indent="-228554" algn="l" rtl="0">
              <a:lnSpc>
                <a:spcPct val="90000"/>
              </a:lnSpc>
              <a:spcBef>
                <a:spcPts val="600"/>
              </a:spcBef>
              <a:spcAft>
                <a:spcPts val="0"/>
              </a:spcAft>
              <a:buClr>
                <a:schemeClr val="dk1"/>
              </a:buClr>
              <a:buSzPts val="2000"/>
              <a:buFont typeface="Arial"/>
              <a:buNone/>
              <a:defRPr sz="2000" b="1" i="0" u="none" strike="noStrike" cap="none">
                <a:solidFill>
                  <a:srgbClr val="000000"/>
                </a:solidFill>
                <a:latin typeface="Arial"/>
                <a:ea typeface="Arial"/>
                <a:cs typeface="Arial"/>
                <a:sym typeface="Arial"/>
              </a:defRPr>
            </a:lvl2pPr>
            <a:lvl3pPr marL="1371326" marR="0" lvl="2" indent="-228554" algn="l" rtl="0">
              <a:lnSpc>
                <a:spcPct val="90000"/>
              </a:lnSpc>
              <a:spcBef>
                <a:spcPts val="540"/>
              </a:spcBef>
              <a:spcAft>
                <a:spcPts val="0"/>
              </a:spcAft>
              <a:buClr>
                <a:schemeClr val="dk1"/>
              </a:buClr>
              <a:buSzPts val="1800"/>
              <a:buFont typeface="Arial"/>
              <a:buNone/>
              <a:defRPr sz="1800" b="1" i="0" u="none" strike="noStrike" cap="none">
                <a:solidFill>
                  <a:srgbClr val="000000"/>
                </a:solidFill>
                <a:latin typeface="Arial"/>
                <a:ea typeface="Arial"/>
                <a:cs typeface="Arial"/>
                <a:sym typeface="Arial"/>
              </a:defRPr>
            </a:lvl3pPr>
            <a:lvl4pPr marL="1828434" marR="0" lvl="3"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5543" marR="0" lvl="4" indent="-228554" algn="l" rtl="0">
              <a:lnSpc>
                <a:spcPct val="90000"/>
              </a:lnSpc>
              <a:spcBef>
                <a:spcPts val="48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2651" marR="0" lvl="5"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6pPr>
            <a:lvl7pPr marL="3199760" marR="0" lvl="6"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7pPr>
            <a:lvl8pPr marL="3656868" marR="0" lvl="7"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8pPr>
            <a:lvl9pPr marL="4113977" marR="0" lvl="8" indent="-228554" algn="l" rtl="0">
              <a:lnSpc>
                <a:spcPct val="90000"/>
              </a:lnSpc>
              <a:spcBef>
                <a:spcPts val="480"/>
              </a:spcBef>
              <a:spcAft>
                <a:spcPts val="0"/>
              </a:spcAft>
              <a:buClr>
                <a:srgbClr val="000000"/>
              </a:buClr>
              <a:buSzPts val="1600"/>
              <a:buFont typeface="Arial"/>
              <a:buNone/>
              <a:defRPr sz="1600" b="1" i="1"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807" y="2174875"/>
            <a:ext cx="4041073" cy="3951288"/>
          </a:xfrm>
          <a:prstGeom prst="rect">
            <a:avLst/>
          </a:prstGeom>
          <a:noFill/>
          <a:ln>
            <a:noFill/>
          </a:ln>
        </p:spPr>
        <p:txBody>
          <a:bodyPr spcFirstLastPara="1" wrap="square" lIns="91425" tIns="91425" rIns="91425" bIns="91425" anchor="t" anchorCtr="0"/>
          <a:lstStyle>
            <a:lvl1pPr marL="457109" marR="0" lvl="0" indent="-380924" algn="l" rtl="0">
              <a:lnSpc>
                <a:spcPct val="90000"/>
              </a:lnSpc>
              <a:spcBef>
                <a:spcPts val="720"/>
              </a:spcBef>
              <a:spcAft>
                <a:spcPts val="0"/>
              </a:spcAft>
              <a:buClr>
                <a:schemeClr val="dk1"/>
              </a:buClr>
              <a:buSzPts val="2400"/>
              <a:buFont typeface="Noto Sans Symbols"/>
              <a:buChar char="▪"/>
              <a:defRPr sz="2400" b="0" i="0" u="none" strike="noStrike" cap="none">
                <a:solidFill>
                  <a:srgbClr val="000000"/>
                </a:solidFill>
                <a:latin typeface="Arial"/>
                <a:ea typeface="Arial"/>
                <a:cs typeface="Arial"/>
                <a:sym typeface="Arial"/>
              </a:defRPr>
            </a:lvl1pPr>
            <a:lvl2pPr marL="914217" marR="0" lvl="1"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2pPr>
            <a:lvl3pPr marL="1371326" marR="0" lvl="2" indent="-342831" algn="l" rtl="0">
              <a:lnSpc>
                <a:spcPct val="90000"/>
              </a:lnSpc>
              <a:spcBef>
                <a:spcPts val="540"/>
              </a:spcBef>
              <a:spcAft>
                <a:spcPts val="0"/>
              </a:spcAft>
              <a:buClr>
                <a:schemeClr val="dk1"/>
              </a:buClr>
              <a:buSzPts val="1800"/>
              <a:buFont typeface="Arial"/>
              <a:buChar char="»"/>
              <a:defRPr sz="1800" b="0" i="0" u="none" strike="noStrike" cap="none">
                <a:solidFill>
                  <a:srgbClr val="000000"/>
                </a:solidFill>
                <a:latin typeface="Arial"/>
                <a:ea typeface="Arial"/>
                <a:cs typeface="Arial"/>
                <a:sym typeface="Arial"/>
              </a:defRPr>
            </a:lvl3pPr>
            <a:lvl4pPr marL="1828434" marR="0" lvl="3"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5543" marR="0" lvl="4" indent="-330134" algn="l" rtl="0">
              <a:lnSpc>
                <a:spcPct val="90000"/>
              </a:lnSpc>
              <a:spcBef>
                <a:spcPts val="48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2651" marR="0" lvl="5"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6pPr>
            <a:lvl7pPr marL="3199760" marR="0" lvl="6"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7pPr>
            <a:lvl8pPr marL="3656868" marR="0" lvl="7"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8pPr>
            <a:lvl9pPr marL="4113977" marR="0" lvl="8" indent="-330134" algn="l" rtl="0">
              <a:lnSpc>
                <a:spcPct val="90000"/>
              </a:lnSpc>
              <a:spcBef>
                <a:spcPts val="480"/>
              </a:spcBef>
              <a:spcAft>
                <a:spcPts val="0"/>
              </a:spcAft>
              <a:buClr>
                <a:srgbClr val="000000"/>
              </a:buClr>
              <a:buSzPts val="1600"/>
              <a:buFont typeface="Arial"/>
              <a:buChar char="•"/>
              <a:defRPr sz="16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8391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44423" y="236537"/>
            <a:ext cx="7007595" cy="45561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990428" y="1981200"/>
            <a:ext cx="3504591"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2"/>
          </p:nvPr>
        </p:nvSpPr>
        <p:spPr>
          <a:xfrm>
            <a:off x="4647393" y="1981200"/>
            <a:ext cx="3506179" cy="4114800"/>
          </a:xfrm>
          <a:prstGeom prst="rect">
            <a:avLst/>
          </a:prstGeom>
          <a:noFill/>
          <a:ln>
            <a:noFill/>
          </a:ln>
        </p:spPr>
        <p:txBody>
          <a:bodyPr spcFirstLastPara="1" wrap="square" lIns="91425" tIns="91425" rIns="91425" bIns="91425" anchor="t" anchorCtr="0"/>
          <a:lstStyle>
            <a:lvl1pPr marL="457109" marR="0" lvl="0" indent="-406319" algn="l" rtl="0">
              <a:lnSpc>
                <a:spcPct val="90000"/>
              </a:lnSpc>
              <a:spcBef>
                <a:spcPts val="840"/>
              </a:spcBef>
              <a:spcAft>
                <a:spcPts val="0"/>
              </a:spcAft>
              <a:buClr>
                <a:schemeClr val="dk1"/>
              </a:buClr>
              <a:buSzPts val="2800"/>
              <a:buFont typeface="Noto Sans Symbols"/>
              <a:buChar char="▪"/>
              <a:defRPr sz="2799" b="0" i="0" u="none" strike="noStrike" cap="none">
                <a:solidFill>
                  <a:srgbClr val="000000"/>
                </a:solidFill>
                <a:latin typeface="Arial"/>
                <a:ea typeface="Arial"/>
                <a:cs typeface="Arial"/>
                <a:sym typeface="Arial"/>
              </a:defRPr>
            </a:lvl1pPr>
            <a:lvl2pPr marL="914217" marR="0" lvl="1" indent="-380924"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2pPr>
            <a:lvl3pPr marL="1371326" marR="0" lvl="2" indent="-355529" algn="l" rtl="0">
              <a:lnSpc>
                <a:spcPct val="90000"/>
              </a:lnSpc>
              <a:spcBef>
                <a:spcPts val="600"/>
              </a:spcBef>
              <a:spcAft>
                <a:spcPts val="0"/>
              </a:spcAft>
              <a:buClr>
                <a:schemeClr val="dk1"/>
              </a:buClr>
              <a:buSzPts val="2000"/>
              <a:buFont typeface="Arial"/>
              <a:buChar char="»"/>
              <a:defRPr sz="2000" b="0" i="0" u="none" strike="noStrike" cap="none">
                <a:solidFill>
                  <a:srgbClr val="000000"/>
                </a:solidFill>
                <a:latin typeface="Arial"/>
                <a:ea typeface="Arial"/>
                <a:cs typeface="Arial"/>
                <a:sym typeface="Arial"/>
              </a:defRPr>
            </a:lvl3pPr>
            <a:lvl4pPr marL="1828434" marR="0" lvl="3"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5543" marR="0" lvl="4" indent="-342831" algn="l" rtl="0">
              <a:lnSpc>
                <a:spcPct val="90000"/>
              </a:lnSpc>
              <a:spcBef>
                <a:spcPts val="54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2651" marR="0" lvl="5"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6pPr>
            <a:lvl7pPr marL="3199760" marR="0" lvl="6"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7pPr>
            <a:lvl8pPr marL="3656868" marR="0" lvl="7"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8pPr>
            <a:lvl9pPr marL="4113977" marR="0" lvl="8" indent="-342831" algn="l" rtl="0">
              <a:lnSpc>
                <a:spcPct val="90000"/>
              </a:lnSpc>
              <a:spcBef>
                <a:spcPts val="540"/>
              </a:spcBef>
              <a:spcAft>
                <a:spcPts val="0"/>
              </a:spcAft>
              <a:buClr>
                <a:srgbClr val="000000"/>
              </a:buClr>
              <a:buSzPts val="1800"/>
              <a:buFont typeface="Arial"/>
              <a:buChar char="•"/>
              <a:defRPr sz="18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78800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5" name="Título 1"/>
          <p:cNvSpPr>
            <a:spLocks noGrp="1"/>
          </p:cNvSpPr>
          <p:nvPr>
            <p:ph type="title"/>
          </p:nvPr>
        </p:nvSpPr>
        <p:spPr>
          <a:xfrm>
            <a:off x="446236" y="701823"/>
            <a:ext cx="8229600" cy="664121"/>
          </a:xfrm>
          <a:prstGeom prst="rect">
            <a:avLst/>
          </a:prstGeom>
        </p:spPr>
        <p:txBody>
          <a:bodyPr/>
          <a:lstStyle>
            <a:lvl1pPr>
              <a:defRPr sz="2800" i="0">
                <a:solidFill>
                  <a:schemeClr val="bg2"/>
                </a:solidFill>
              </a:defRPr>
            </a:lvl1pPr>
          </a:lstStyle>
          <a:p>
            <a:r>
              <a:rPr lang="pt-BR" dirty="0"/>
              <a:t>Clique para editar o estilo do título mestre</a:t>
            </a:r>
          </a:p>
        </p:txBody>
      </p:sp>
      <p:sp>
        <p:nvSpPr>
          <p:cNvPr id="6" name="Espaço Reservado para Conteúdo 2"/>
          <p:cNvSpPr>
            <a:spLocks noGrp="1"/>
          </p:cNvSpPr>
          <p:nvPr>
            <p:ph idx="1"/>
          </p:nvPr>
        </p:nvSpPr>
        <p:spPr>
          <a:xfrm>
            <a:off x="446236" y="1628800"/>
            <a:ext cx="8229600" cy="4958011"/>
          </a:xfrm>
          <a:prstGeom prst="rect">
            <a:avLst/>
          </a:prstGeom>
        </p:spPr>
        <p:txBody>
          <a:bodyPr/>
          <a:lstStyle>
            <a:lvl1pPr>
              <a:defRPr i="0"/>
            </a:lvl1pPr>
            <a:lvl2pPr>
              <a:defRPr i="0"/>
            </a:lvl2pPr>
            <a:lvl3pPr>
              <a:defRPr i="0"/>
            </a:lvl3pPr>
            <a:lvl4pPr>
              <a:defRPr i="0"/>
            </a:lvl4pPr>
            <a:lvl5pPr>
              <a:defRPr i="0"/>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4221645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722188" y="4406901"/>
            <a:ext cx="7772637" cy="1362075"/>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999"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599" b="1" i="1" u="none" strike="noStrike" cap="none">
                <a:solidFill>
                  <a:schemeClr val="lt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722188" y="2906713"/>
            <a:ext cx="7772637" cy="1500187"/>
          </a:xfrm>
          <a:prstGeom prst="rect">
            <a:avLst/>
          </a:prstGeom>
          <a:noFill/>
          <a:ln>
            <a:noFill/>
          </a:ln>
        </p:spPr>
        <p:txBody>
          <a:bodyPr spcFirstLastPara="1" wrap="square" lIns="91425" tIns="91425" rIns="91425" bIns="91425" anchor="b" anchorCtr="0"/>
          <a:lstStyle>
            <a:lvl1pPr marL="457109" marR="0" lvl="0" indent="-228554" algn="l" rtl="0">
              <a:lnSpc>
                <a:spcPct val="90000"/>
              </a:lnSpc>
              <a:spcBef>
                <a:spcPts val="600"/>
              </a:spcBef>
              <a:spcAft>
                <a:spcPts val="0"/>
              </a:spcAft>
              <a:buClr>
                <a:schemeClr val="dk1"/>
              </a:buClr>
              <a:buSzPts val="2000"/>
              <a:buFont typeface="Noto Sans Symbols"/>
              <a:buNone/>
              <a:defRPr sz="2000" b="0" i="0" u="none" strike="noStrike" cap="none">
                <a:solidFill>
                  <a:srgbClr val="000000"/>
                </a:solidFill>
                <a:latin typeface="Arial"/>
                <a:ea typeface="Arial"/>
                <a:cs typeface="Arial"/>
                <a:sym typeface="Arial"/>
              </a:defRPr>
            </a:lvl1pPr>
            <a:lvl2pPr marL="914217" marR="0" lvl="1" indent="-228554" algn="l" rtl="0">
              <a:lnSpc>
                <a:spcPct val="90000"/>
              </a:lnSpc>
              <a:spcBef>
                <a:spcPts val="54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2pPr>
            <a:lvl3pPr marL="1371326" marR="0" lvl="2" indent="-228554" algn="l" rtl="0">
              <a:lnSpc>
                <a:spcPct val="90000"/>
              </a:lnSpc>
              <a:spcBef>
                <a:spcPts val="48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3pPr>
            <a:lvl4pPr marL="1828434" marR="0" lvl="3"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543" marR="0" lvl="4" indent="-228554" algn="l" rtl="0">
              <a:lnSpc>
                <a:spcPct val="90000"/>
              </a:lnSpc>
              <a:spcBef>
                <a:spcPts val="42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2651" marR="0" lvl="5"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6pPr>
            <a:lvl7pPr marL="3199760" marR="0" lvl="6"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7pPr>
            <a:lvl8pPr marL="3656868" marR="0" lvl="7"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8pPr>
            <a:lvl9pPr marL="4113977" marR="0" lvl="8" indent="-228554" algn="l" rtl="0">
              <a:lnSpc>
                <a:spcPct val="90000"/>
              </a:lnSpc>
              <a:spcBef>
                <a:spcPts val="420"/>
              </a:spcBef>
              <a:spcAft>
                <a:spcPts val="0"/>
              </a:spcAft>
              <a:buClr>
                <a:srgbClr val="000000"/>
              </a:buClr>
              <a:buSzPts val="1400"/>
              <a:buFont typeface="Arial"/>
              <a:buNone/>
              <a:defRPr sz="1400" b="1" i="1"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00804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7020272" y="6309320"/>
            <a:ext cx="269875" cy="276225"/>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1200">
                <a:solidFill>
                  <a:schemeClr val="bg1"/>
                </a:solidFill>
                <a:latin typeface="Gotham-Bold"/>
                <a:ea typeface="Gotham-Bold"/>
                <a:cs typeface="Gotham-Bold"/>
              </a:rPr>
              <a:pPr/>
              <a:t>‹nº›</a:t>
            </a:fld>
            <a:endParaRPr lang="en-US" altLang="pt-BR" sz="1200" dirty="0">
              <a:solidFill>
                <a:schemeClr val="bg1"/>
              </a:solidFill>
              <a:latin typeface="Gotham-Bold"/>
              <a:ea typeface="Gotham-Bold"/>
              <a:cs typeface="Gotham-Bold"/>
            </a:endParaRPr>
          </a:p>
        </p:txBody>
      </p:sp>
    </p:spTree>
    <p:extLst>
      <p:ext uri="{BB962C8B-B14F-4D97-AF65-F5344CB8AC3E}">
        <p14:creationId xmlns:p14="http://schemas.microsoft.com/office/powerpoint/2010/main" val="3373445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478411" y="625852"/>
            <a:ext cx="8178929" cy="304623"/>
          </a:xfrm>
        </p:spPr>
        <p:txBody>
          <a:bodyPr lIns="0" tIns="0" rIns="0" bIns="0">
            <a:normAutofit/>
          </a:bodyPr>
          <a:lstStyle>
            <a:lvl1pPr marL="0" indent="0" algn="l">
              <a:buNone/>
              <a:defRPr sz="1500" b="1" kern="0" spc="113">
                <a:solidFill>
                  <a:srgbClr val="07A990"/>
                </a:solidFill>
                <a:latin typeface="Arial" panose="020B0604020202020204" pitchFamily="34" charset="0"/>
                <a:ea typeface="Arial" panose="020B0604020202020204" pitchFamily="34" charset="0"/>
                <a:cs typeface="Arial" panose="020B0604020202020204" pitchFamily="34" charset="0"/>
              </a:defRPr>
            </a:lvl1pPr>
          </a:lstStyle>
          <a:p>
            <a:pPr lvl="0"/>
            <a:r>
              <a:rPr lang="pt-BR"/>
              <a:t>Editar estilos de texto Mestre</a:t>
            </a:r>
          </a:p>
        </p:txBody>
      </p:sp>
      <p:sp>
        <p:nvSpPr>
          <p:cNvPr id="11" name="Rectangle 10"/>
          <p:cNvSpPr/>
          <p:nvPr userDrawn="1"/>
        </p:nvSpPr>
        <p:spPr>
          <a:xfrm>
            <a:off x="487936" y="1016001"/>
            <a:ext cx="479819" cy="457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13" dirty="0">
              <a:solidFill>
                <a:srgbClr val="118CE7"/>
              </a:solidFill>
            </a:endParaRPr>
          </a:p>
        </p:txBody>
      </p:sp>
    </p:spTree>
    <p:extLst>
      <p:ext uri="{BB962C8B-B14F-4D97-AF65-F5344CB8AC3E}">
        <p14:creationId xmlns:p14="http://schemas.microsoft.com/office/powerpoint/2010/main" val="422308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anim calcmode="lin" valueType="num">
                                      <p:cBhvr>
                                        <p:cTn id="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045E5-2FFF-4EA1-99D6-F353DAFE44F0}"/>
              </a:ext>
            </a:extLst>
          </p:cNvPr>
          <p:cNvSpPr>
            <a:spLocks noGrp="1"/>
          </p:cNvSpPr>
          <p:nvPr>
            <p:ph type="ctrTitle"/>
          </p:nvPr>
        </p:nvSpPr>
        <p:spPr>
          <a:xfrm>
            <a:off x="1143000" y="1122363"/>
            <a:ext cx="6858000" cy="2387600"/>
          </a:xfrm>
        </p:spPr>
        <p:txBody>
          <a:bodyPr anchor="b"/>
          <a:lstStyle>
            <a:lvl1pPr algn="ctr">
              <a:defRPr sz="45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0E75AA3-A4C9-4FEA-9E08-8BA1C8B7213F}"/>
              </a:ext>
            </a:extLst>
          </p:cNvPr>
          <p:cNvSpPr>
            <a:spLocks noGrp="1"/>
          </p:cNvSpPr>
          <p:nvPr>
            <p:ph type="subTitle" idx="1"/>
          </p:nvPr>
        </p:nvSpPr>
        <p:spPr>
          <a:xfrm>
            <a:off x="1143000" y="3602038"/>
            <a:ext cx="6858000" cy="1655762"/>
          </a:xfrm>
        </p:spPr>
        <p:txBody>
          <a:bodyPr/>
          <a:lstStyle>
            <a:lvl1pPr marL="0" indent="0" algn="ctr">
              <a:buNone/>
              <a:defRPr sz="1800" b="1">
                <a:solidFill>
                  <a:schemeClr val="bg1">
                    <a:lumMod val="50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D52199A7-4AB6-47C1-87E7-C079C49692F6}"/>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15/12/2018</a:t>
            </a:fld>
            <a:endParaRPr lang="pt-BR"/>
          </a:p>
        </p:txBody>
      </p:sp>
      <p:sp>
        <p:nvSpPr>
          <p:cNvPr id="5" name="Espaço Reservado para Rodapé 4">
            <a:extLst>
              <a:ext uri="{FF2B5EF4-FFF2-40B4-BE49-F238E27FC236}">
                <a16:creationId xmlns:a16="http://schemas.microsoft.com/office/drawing/2014/main" id="{2C2896E0-5837-46AA-9446-D998B3F84620}"/>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38173282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1EABD-F897-4C91-9EE6-A258A7263B5F}"/>
              </a:ext>
            </a:extLst>
          </p:cNvPr>
          <p:cNvSpPr>
            <a:spLocks noGrp="1"/>
          </p:cNvSpPr>
          <p:nvPr>
            <p:ph type="title"/>
          </p:nvPr>
        </p:nvSpPr>
        <p:spPr>
          <a:xfrm>
            <a:off x="252323" y="189782"/>
            <a:ext cx="8637198" cy="517585"/>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A484E6F3-3FBB-4032-AB8E-2E10272C9B1E}"/>
              </a:ext>
            </a:extLst>
          </p:cNvPr>
          <p:cNvSpPr>
            <a:spLocks noGrp="1"/>
          </p:cNvSpPr>
          <p:nvPr>
            <p:ph idx="1"/>
          </p:nvPr>
        </p:nvSpPr>
        <p:spPr>
          <a:xfrm>
            <a:off x="252323" y="809898"/>
            <a:ext cx="8637198" cy="5081452"/>
          </a:xfrm>
          <a:solidFill>
            <a:schemeClr val="bg1"/>
          </a:solidFill>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TextBox 7">
            <a:extLst>
              <a:ext uri="{FF2B5EF4-FFF2-40B4-BE49-F238E27FC236}">
                <a16:creationId xmlns:a16="http://schemas.microsoft.com/office/drawing/2014/main" id="{26918763-B346-4500-A13A-F5B615B38509}"/>
              </a:ext>
            </a:extLst>
          </p:cNvPr>
          <p:cNvSpPr txBox="1"/>
          <p:nvPr userDrawn="1"/>
        </p:nvSpPr>
        <p:spPr>
          <a:xfrm>
            <a:off x="7001494" y="6360442"/>
            <a:ext cx="468398" cy="30008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A8B614E7-2400-45CE-848D-BA84F4236734}" type="slidenum">
              <a:rPr lang="en-US" altLang="pt-BR" sz="1350">
                <a:solidFill>
                  <a:schemeClr val="bg1"/>
                </a:solidFill>
                <a:latin typeface="Gotham-Bold"/>
                <a:ea typeface="Gotham-Bold"/>
                <a:cs typeface="Gotham-Bold"/>
              </a:rPr>
              <a:pPr algn="r"/>
              <a:t>‹nº›</a:t>
            </a:fld>
            <a:endParaRPr lang="en-US" altLang="pt-BR" sz="1350" dirty="0">
              <a:solidFill>
                <a:schemeClr val="bg1"/>
              </a:solidFill>
              <a:latin typeface="Gotham-Bold"/>
              <a:ea typeface="Gotham-Bold"/>
              <a:cs typeface="Gotham-Bold"/>
            </a:endParaRPr>
          </a:p>
        </p:txBody>
      </p:sp>
    </p:spTree>
    <p:extLst>
      <p:ext uri="{BB962C8B-B14F-4D97-AF65-F5344CB8AC3E}">
        <p14:creationId xmlns:p14="http://schemas.microsoft.com/office/powerpoint/2010/main" val="3358946613"/>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C3CC0-B9F9-4795-871F-2C9C1C85E1AF}"/>
              </a:ext>
            </a:extLst>
          </p:cNvPr>
          <p:cNvSpPr>
            <a:spLocks noGrp="1"/>
          </p:cNvSpPr>
          <p:nvPr>
            <p:ph type="title"/>
          </p:nvPr>
        </p:nvSpPr>
        <p:spPr>
          <a:xfrm>
            <a:off x="623888" y="1709739"/>
            <a:ext cx="7886700" cy="2852737"/>
          </a:xfrm>
        </p:spPr>
        <p:txBody>
          <a:bodyPr anchor="b"/>
          <a:lstStyle>
            <a:lvl1pPr>
              <a:defRPr sz="4500" b="1">
                <a:solidFill>
                  <a:srgbClr val="07A990"/>
                </a:solidFill>
                <a:latin typeface="Arial Narrow" panose="020B060602020203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C31C9D13-66D2-44C8-822C-D1DE3CDF6CBA}"/>
              </a:ext>
            </a:extLst>
          </p:cNvPr>
          <p:cNvSpPr>
            <a:spLocks noGrp="1"/>
          </p:cNvSpPr>
          <p:nvPr>
            <p:ph type="body" idx="1"/>
          </p:nvPr>
        </p:nvSpPr>
        <p:spPr>
          <a:xfrm>
            <a:off x="623888" y="4589464"/>
            <a:ext cx="7886700" cy="1311005"/>
          </a:xfrm>
        </p:spPr>
        <p:txBody>
          <a:bodyPr/>
          <a:lstStyle>
            <a:lvl1pPr marL="0" indent="0">
              <a:buNone/>
              <a:defRPr sz="1800">
                <a:solidFill>
                  <a:schemeClr val="tx1">
                    <a:tint val="75000"/>
                  </a:schemeClr>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23A676B-5C13-429F-8C81-CB54021352FD}"/>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15/12/2018</a:t>
            </a:fld>
            <a:endParaRPr lang="pt-BR"/>
          </a:p>
        </p:txBody>
      </p:sp>
      <p:sp>
        <p:nvSpPr>
          <p:cNvPr id="5" name="Espaço Reservado para Rodapé 4">
            <a:extLst>
              <a:ext uri="{FF2B5EF4-FFF2-40B4-BE49-F238E27FC236}">
                <a16:creationId xmlns:a16="http://schemas.microsoft.com/office/drawing/2014/main" id="{8AE87292-3F06-4C28-B1F6-A7706C873545}"/>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2854092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07638-BC33-4787-91AF-5D5C5D6B5DC1}"/>
              </a:ext>
            </a:extLst>
          </p:cNvPr>
          <p:cNvSpPr>
            <a:spLocks noGrp="1"/>
          </p:cNvSpPr>
          <p:nvPr>
            <p:ph type="title"/>
          </p:nvPr>
        </p:nvSpPr>
        <p:spPr>
          <a:xfrm>
            <a:off x="252322" y="181156"/>
            <a:ext cx="8625338" cy="793631"/>
          </a:xfrm>
        </p:spPr>
        <p:txBody>
          <a:bodyPr>
            <a:normAutofit/>
          </a:bodyPr>
          <a:lstStyle>
            <a:lvl1pPr>
              <a:defRPr sz="2400" b="1">
                <a:solidFill>
                  <a:srgbClr val="07A990"/>
                </a:solidFill>
                <a:latin typeface="Arial" panose="020B0604020202020204" pitchFamily="34" charset="0"/>
                <a:cs typeface="Arial" panose="020B0604020202020204" pitchFamily="34"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001D46-32F8-440C-AD0D-F2D20337D607}"/>
              </a:ext>
            </a:extLst>
          </p:cNvPr>
          <p:cNvSpPr>
            <a:spLocks noGrp="1"/>
          </p:cNvSpPr>
          <p:nvPr>
            <p:ph sz="half" idx="1"/>
          </p:nvPr>
        </p:nvSpPr>
        <p:spPr>
          <a:xfrm>
            <a:off x="272810"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205E18C2-8179-44CD-A0AB-3499CF58088E}"/>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15/12/2018</a:t>
            </a:fld>
            <a:endParaRPr lang="pt-BR"/>
          </a:p>
        </p:txBody>
      </p:sp>
      <p:sp>
        <p:nvSpPr>
          <p:cNvPr id="6" name="Espaço Reservado para Rodapé 5">
            <a:extLst>
              <a:ext uri="{FF2B5EF4-FFF2-40B4-BE49-F238E27FC236}">
                <a16:creationId xmlns:a16="http://schemas.microsoft.com/office/drawing/2014/main" id="{A6BD4C35-C6A3-4360-AEE1-324E72FE05EB}"/>
              </a:ext>
            </a:extLst>
          </p:cNvPr>
          <p:cNvSpPr>
            <a:spLocks noGrp="1"/>
          </p:cNvSpPr>
          <p:nvPr>
            <p:ph type="ftr" sz="quarter" idx="11"/>
          </p:nvPr>
        </p:nvSpPr>
        <p:spPr/>
        <p:txBody>
          <a:bodyPr/>
          <a:lstStyle>
            <a:lvl1pPr>
              <a:defRPr>
                <a:solidFill>
                  <a:schemeClr val="bg1"/>
                </a:solidFill>
              </a:defRPr>
            </a:lvl1pPr>
          </a:lstStyle>
          <a:p>
            <a:endParaRPr lang="pt-BR"/>
          </a:p>
        </p:txBody>
      </p:sp>
      <p:sp>
        <p:nvSpPr>
          <p:cNvPr id="7" name="Espaço Reservado para Número de Slide 6">
            <a:extLst>
              <a:ext uri="{FF2B5EF4-FFF2-40B4-BE49-F238E27FC236}">
                <a16:creationId xmlns:a16="http://schemas.microsoft.com/office/drawing/2014/main" id="{506CE9C7-6739-41B2-B2D9-A286AC33C3B2}"/>
              </a:ext>
            </a:extLst>
          </p:cNvPr>
          <p:cNvSpPr>
            <a:spLocks noGrp="1"/>
          </p:cNvSpPr>
          <p:nvPr>
            <p:ph type="sldNum" sz="quarter" idx="12"/>
          </p:nvPr>
        </p:nvSpPr>
        <p:spPr/>
        <p:txBody>
          <a:bodyPr/>
          <a:lstStyle/>
          <a:p>
            <a:fld id="{CB34E426-9B0F-4FDD-821D-9C318AC0C01E}" type="slidenum">
              <a:rPr lang="pt-BR" smtClean="0"/>
              <a:t>‹nº›</a:t>
            </a:fld>
            <a:endParaRPr lang="pt-BR"/>
          </a:p>
        </p:txBody>
      </p:sp>
      <p:sp>
        <p:nvSpPr>
          <p:cNvPr id="8" name="Espaço Reservado para Conteúdo 2">
            <a:extLst>
              <a:ext uri="{FF2B5EF4-FFF2-40B4-BE49-F238E27FC236}">
                <a16:creationId xmlns:a16="http://schemas.microsoft.com/office/drawing/2014/main" id="{3DF1A564-DF05-458D-AE26-46AA4BF18A6C}"/>
              </a:ext>
            </a:extLst>
          </p:cNvPr>
          <p:cNvSpPr>
            <a:spLocks noGrp="1"/>
          </p:cNvSpPr>
          <p:nvPr>
            <p:ph sz="half" idx="13"/>
          </p:nvPr>
        </p:nvSpPr>
        <p:spPr>
          <a:xfrm>
            <a:off x="4770408" y="1154173"/>
            <a:ext cx="4107252" cy="4737668"/>
          </a:xfrm>
        </p:spPr>
        <p:txBody>
          <a:bodyPr/>
          <a:lstStyle>
            <a:lvl1pPr>
              <a:defRPr b="1">
                <a:solidFill>
                  <a:srgbClr val="07A990"/>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3966628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717E7-2478-4584-9076-7AC20C7192E5}"/>
              </a:ext>
            </a:extLst>
          </p:cNvPr>
          <p:cNvSpPr>
            <a:spLocks noGrp="1"/>
          </p:cNvSpPr>
          <p:nvPr>
            <p:ph type="title"/>
          </p:nvPr>
        </p:nvSpPr>
        <p:spPr>
          <a:xfrm>
            <a:off x="252323" y="365126"/>
            <a:ext cx="8637198" cy="1325563"/>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B75AC31D-F09D-4647-B7FA-D2E338E74BD0}"/>
              </a:ext>
            </a:extLst>
          </p:cNvPr>
          <p:cNvSpPr>
            <a:spLocks noGrp="1"/>
          </p:cNvSpPr>
          <p:nvPr>
            <p:ph type="body" idx="1"/>
          </p:nvPr>
        </p:nvSpPr>
        <p:spPr>
          <a:xfrm>
            <a:off x="252323"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84F015E2-600F-4F27-B76A-F466A6EAAB2F}"/>
              </a:ext>
            </a:extLst>
          </p:cNvPr>
          <p:cNvSpPr>
            <a:spLocks noGrp="1"/>
          </p:cNvSpPr>
          <p:nvPr>
            <p:ph sz="half" idx="2"/>
          </p:nvPr>
        </p:nvSpPr>
        <p:spPr>
          <a:xfrm>
            <a:off x="252323"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2BB85145-CA57-4630-B772-5200A6F8CCAC}"/>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15/12/2018</a:t>
            </a:fld>
            <a:endParaRPr lang="pt-BR"/>
          </a:p>
        </p:txBody>
      </p:sp>
      <p:sp>
        <p:nvSpPr>
          <p:cNvPr id="8" name="Espaço Reservado para Rodapé 7">
            <a:extLst>
              <a:ext uri="{FF2B5EF4-FFF2-40B4-BE49-F238E27FC236}">
                <a16:creationId xmlns:a16="http://schemas.microsoft.com/office/drawing/2014/main" id="{69F1E8B3-8B99-4839-8089-5493DF246BD2}"/>
              </a:ext>
            </a:extLst>
          </p:cNvPr>
          <p:cNvSpPr>
            <a:spLocks noGrp="1"/>
          </p:cNvSpPr>
          <p:nvPr>
            <p:ph type="ftr" sz="quarter" idx="11"/>
          </p:nvPr>
        </p:nvSpPr>
        <p:spPr/>
        <p:txBody>
          <a:bodyPr/>
          <a:lstStyle>
            <a:lvl1pPr>
              <a:defRPr>
                <a:solidFill>
                  <a:schemeClr val="bg1"/>
                </a:solidFill>
              </a:defRPr>
            </a:lvl1pPr>
          </a:lstStyle>
          <a:p>
            <a:endParaRPr lang="pt-BR"/>
          </a:p>
        </p:txBody>
      </p:sp>
      <p:sp>
        <p:nvSpPr>
          <p:cNvPr id="10" name="Espaço Reservado para Texto 2">
            <a:extLst>
              <a:ext uri="{FF2B5EF4-FFF2-40B4-BE49-F238E27FC236}">
                <a16:creationId xmlns:a16="http://schemas.microsoft.com/office/drawing/2014/main" id="{26FB951A-FC54-4548-BE20-BCD51D258E00}"/>
              </a:ext>
            </a:extLst>
          </p:cNvPr>
          <p:cNvSpPr>
            <a:spLocks noGrp="1"/>
          </p:cNvSpPr>
          <p:nvPr>
            <p:ph type="body" idx="13"/>
          </p:nvPr>
        </p:nvSpPr>
        <p:spPr>
          <a:xfrm>
            <a:off x="5021181" y="1681163"/>
            <a:ext cx="3868340" cy="823912"/>
          </a:xfrm>
        </p:spPr>
        <p:txBody>
          <a:bodyPr anchor="b"/>
          <a:lstStyle>
            <a:lvl1pPr marL="0" indent="0">
              <a:buNone/>
              <a:defRPr sz="1800" b="1">
                <a:solidFill>
                  <a:schemeClr val="tx1">
                    <a:lumMod val="50000"/>
                    <a:lumOff val="50000"/>
                  </a:schemeClr>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11" name="Espaço Reservado para Conteúdo 3">
            <a:extLst>
              <a:ext uri="{FF2B5EF4-FFF2-40B4-BE49-F238E27FC236}">
                <a16:creationId xmlns:a16="http://schemas.microsoft.com/office/drawing/2014/main" id="{CC193089-498E-4335-96A0-04859B985D25}"/>
              </a:ext>
            </a:extLst>
          </p:cNvPr>
          <p:cNvSpPr>
            <a:spLocks noGrp="1"/>
          </p:cNvSpPr>
          <p:nvPr>
            <p:ph sz="half" idx="14"/>
          </p:nvPr>
        </p:nvSpPr>
        <p:spPr>
          <a:xfrm>
            <a:off x="5021181" y="2505076"/>
            <a:ext cx="3868340" cy="3395393"/>
          </a:xfrm>
          <a:solidFill>
            <a:srgbClr val="FFFFFF">
              <a:alpha val="69804"/>
            </a:srgbClr>
          </a:solidFill>
        </p:spPr>
        <p:txBody>
          <a:bodyPr/>
          <a:lstStyle>
            <a:lvl1pPr>
              <a:defRPr sz="1800" b="1">
                <a:solidFill>
                  <a:srgbClr val="07A990"/>
                </a:solidFill>
                <a:latin typeface="Arial" panose="020B0604020202020204" pitchFamily="34" charset="0"/>
                <a:cs typeface="Arial" panose="020B0604020202020204" pitchFamily="34" charset="0"/>
              </a:defRPr>
            </a:lvl1pPr>
            <a:lvl2pPr>
              <a:defRPr>
                <a:solidFill>
                  <a:schemeClr val="tx1">
                    <a:lumMod val="50000"/>
                    <a:lumOff val="50000"/>
                  </a:schemeClr>
                </a:solidFill>
                <a:latin typeface="Arial" panose="020B0604020202020204" pitchFamily="34" charset="0"/>
                <a:cs typeface="Arial" panose="020B0604020202020204" pitchFamily="34" charset="0"/>
              </a:defRPr>
            </a:lvl2pPr>
            <a:lvl3pPr>
              <a:defRPr>
                <a:solidFill>
                  <a:srgbClr val="07A990"/>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rgbClr val="07A990"/>
                </a:solidFill>
                <a:latin typeface="Arial" panose="020B0604020202020204" pitchFamily="34" charset="0"/>
                <a:cs typeface="Arial" panose="020B060402020202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2840143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0CE5D-5BD2-4FE4-A2E8-59DBF895C649}"/>
              </a:ext>
            </a:extLst>
          </p:cNvPr>
          <p:cNvSpPr>
            <a:spLocks noGrp="1"/>
          </p:cNvSpPr>
          <p:nvPr>
            <p:ph type="title"/>
          </p:nvPr>
        </p:nvSpPr>
        <p:spPr>
          <a:xfrm>
            <a:off x="250166" y="192598"/>
            <a:ext cx="8643668" cy="566528"/>
          </a:xfrm>
        </p:spPr>
        <p:txBody>
          <a:bodyPr>
            <a:normAutofit/>
          </a:bodyPr>
          <a:lstStyle>
            <a:lvl1pPr>
              <a:defRPr sz="2400">
                <a:solidFill>
                  <a:srgbClr val="07A990"/>
                </a:solidFill>
                <a:latin typeface="Arial Black" panose="020B0A04020102020204" pitchFamily="34" charset="0"/>
              </a:defRPr>
            </a:lvl1pPr>
          </a:lstStyle>
          <a:p>
            <a:r>
              <a:rPr lang="pt-BR"/>
              <a:t>Clique para editar o título Mestre</a:t>
            </a:r>
            <a:endParaRPr lang="pt-BR" dirty="0"/>
          </a:p>
        </p:txBody>
      </p:sp>
      <p:sp>
        <p:nvSpPr>
          <p:cNvPr id="3" name="Espaço Reservado para Data 2">
            <a:extLst>
              <a:ext uri="{FF2B5EF4-FFF2-40B4-BE49-F238E27FC236}">
                <a16:creationId xmlns:a16="http://schemas.microsoft.com/office/drawing/2014/main" id="{AB25A183-799B-4880-A698-2916DDC5921B}"/>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15/12/2018</a:t>
            </a:fld>
            <a:endParaRPr lang="pt-BR"/>
          </a:p>
        </p:txBody>
      </p:sp>
      <p:sp>
        <p:nvSpPr>
          <p:cNvPr id="4" name="Espaço Reservado para Rodapé 3">
            <a:extLst>
              <a:ext uri="{FF2B5EF4-FFF2-40B4-BE49-F238E27FC236}">
                <a16:creationId xmlns:a16="http://schemas.microsoft.com/office/drawing/2014/main" id="{1761EA66-31D8-4D92-96AE-85D9374D104C}"/>
              </a:ext>
            </a:extLst>
          </p:cNvPr>
          <p:cNvSpPr>
            <a:spLocks noGrp="1"/>
          </p:cNvSpPr>
          <p:nvPr>
            <p:ph type="ftr" sz="quarter" idx="11"/>
          </p:nvPr>
        </p:nvSpPr>
        <p:spPr/>
        <p:txBody>
          <a:bodyPr/>
          <a:lstStyle>
            <a:lvl1pPr>
              <a:defRPr>
                <a:solidFill>
                  <a:schemeClr val="bg1"/>
                </a:solidFill>
              </a:defRPr>
            </a:lvl1pPr>
          </a:lstStyle>
          <a:p>
            <a:endParaRPr lang="pt-BR"/>
          </a:p>
        </p:txBody>
      </p:sp>
    </p:spTree>
    <p:extLst>
      <p:ext uri="{BB962C8B-B14F-4D97-AF65-F5344CB8AC3E}">
        <p14:creationId xmlns:p14="http://schemas.microsoft.com/office/powerpoint/2010/main" val="19793985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F4A7CC-C051-43D1-B38F-60DC2A97E764}"/>
              </a:ext>
            </a:extLst>
          </p:cNvPr>
          <p:cNvSpPr>
            <a:spLocks noGrp="1"/>
          </p:cNvSpPr>
          <p:nvPr>
            <p:ph type="dt" sz="half" idx="10"/>
          </p:nvPr>
        </p:nvSpPr>
        <p:spPr/>
        <p:txBody>
          <a:bodyPr/>
          <a:lstStyle>
            <a:lvl1pPr>
              <a:defRPr>
                <a:solidFill>
                  <a:schemeClr val="bg1"/>
                </a:solidFill>
              </a:defRPr>
            </a:lvl1pPr>
          </a:lstStyle>
          <a:p>
            <a:fld id="{5E1BB25E-2443-4DA3-94DD-5CA5E81E7056}" type="datetimeFigureOut">
              <a:rPr lang="pt-BR" smtClean="0"/>
              <a:pPr/>
              <a:t>15/12/2018</a:t>
            </a:fld>
            <a:endParaRPr lang="pt-BR"/>
          </a:p>
        </p:txBody>
      </p:sp>
      <p:sp>
        <p:nvSpPr>
          <p:cNvPr id="3" name="Espaço Reservado para Rodapé 2">
            <a:extLst>
              <a:ext uri="{FF2B5EF4-FFF2-40B4-BE49-F238E27FC236}">
                <a16:creationId xmlns:a16="http://schemas.microsoft.com/office/drawing/2014/main" id="{9F16F9A9-8DE7-4170-9774-5865C26CBB81}"/>
              </a:ext>
            </a:extLst>
          </p:cNvPr>
          <p:cNvSpPr>
            <a:spLocks noGrp="1"/>
          </p:cNvSpPr>
          <p:nvPr>
            <p:ph type="ftr" sz="quarter" idx="11"/>
          </p:nvPr>
        </p:nvSpPr>
        <p:spPr/>
        <p:txBody>
          <a:bodyPr/>
          <a:lstStyle>
            <a:lvl1pPr>
              <a:defRPr>
                <a:solidFill>
                  <a:schemeClr val="bg1"/>
                </a:solidFill>
              </a:defRPr>
            </a:lvl1pPr>
          </a:lstStyle>
          <a:p>
            <a:endParaRPr lang="pt-BR"/>
          </a:p>
        </p:txBody>
      </p:sp>
      <p:sp>
        <p:nvSpPr>
          <p:cNvPr id="4" name="Text Placeholder 7">
            <a:extLst>
              <a:ext uri="{FF2B5EF4-FFF2-40B4-BE49-F238E27FC236}">
                <a16:creationId xmlns:a16="http://schemas.microsoft.com/office/drawing/2014/main" id="{4C1B3B06-6A51-4B3F-AB6D-B8213424707E}"/>
              </a:ext>
            </a:extLst>
          </p:cNvPr>
          <p:cNvSpPr>
            <a:spLocks noGrp="1"/>
          </p:cNvSpPr>
          <p:nvPr>
            <p:ph type="body" sz="quarter" idx="4294967295" hasCustomPrompt="1"/>
          </p:nvPr>
        </p:nvSpPr>
        <p:spPr>
          <a:xfrm>
            <a:off x="1520688" y="5406888"/>
            <a:ext cx="7046843" cy="354703"/>
          </a:xfrm>
        </p:spPr>
        <p:txBody>
          <a:bodyPr>
            <a:normAutofit/>
          </a:bodyPr>
          <a:lstStyle>
            <a:lvl1pPr marL="0" indent="0">
              <a:buNone/>
              <a:defRPr sz="1200" b="1">
                <a:solidFill>
                  <a:srgbClr val="07A990"/>
                </a:solidFill>
              </a:defRPr>
            </a:lvl1pPr>
          </a:lstStyle>
          <a:p>
            <a:pPr marL="0" indent="0">
              <a:buNone/>
            </a:pPr>
            <a:r>
              <a:rPr lang="en-US" sz="1350" dirty="0" err="1"/>
              <a:t>Autoria</a:t>
            </a:r>
            <a:endParaRPr lang="en-US" sz="1350" dirty="0"/>
          </a:p>
        </p:txBody>
      </p:sp>
    </p:spTree>
    <p:extLst>
      <p:ext uri="{BB962C8B-B14F-4D97-AF65-F5344CB8AC3E}">
        <p14:creationId xmlns:p14="http://schemas.microsoft.com/office/powerpoint/2010/main" val="878261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519973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Box 7"/>
          <p:cNvSpPr txBox="1"/>
          <p:nvPr userDrawn="1"/>
        </p:nvSpPr>
        <p:spPr>
          <a:xfrm>
            <a:off x="6876256" y="6311732"/>
            <a:ext cx="373820" cy="230832"/>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8B614E7-2400-45CE-848D-BA84F4236734}" type="slidenum">
              <a:rPr lang="en-US" altLang="pt-BR" sz="900">
                <a:solidFill>
                  <a:schemeClr val="bg1"/>
                </a:solidFill>
                <a:latin typeface="Gotham-Bold"/>
                <a:ea typeface="Gotham-Bold"/>
                <a:cs typeface="Gotham-Bold"/>
              </a:rPr>
              <a:pPr/>
              <a:t>‹nº›</a:t>
            </a:fld>
            <a:endParaRPr lang="en-US" altLang="pt-BR" sz="900" dirty="0">
              <a:solidFill>
                <a:schemeClr val="bg1"/>
              </a:solidFill>
              <a:latin typeface="Gotham-Bold"/>
              <a:ea typeface="Gotham-Bold"/>
              <a:cs typeface="Gotham-Bold"/>
            </a:endParaRPr>
          </a:p>
        </p:txBody>
      </p:sp>
    </p:spTree>
    <p:extLst>
      <p:ext uri="{BB962C8B-B14F-4D97-AF65-F5344CB8AC3E}">
        <p14:creationId xmlns:p14="http://schemas.microsoft.com/office/powerpoint/2010/main" val="1892003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58530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solidFill>
                  <a:schemeClr val="bg2"/>
                </a:solidFill>
              </a:defRPr>
            </a:lvl1pPr>
          </a:lstStyle>
          <a:p>
            <a:r>
              <a:rPr lang="pt-BR"/>
              <a:t>Clique para editar o estilo do título mestre</a:t>
            </a:r>
          </a:p>
        </p:txBody>
      </p:sp>
    </p:spTree>
    <p:extLst>
      <p:ext uri="{BB962C8B-B14F-4D97-AF65-F5344CB8AC3E}">
        <p14:creationId xmlns:p14="http://schemas.microsoft.com/office/powerpoint/2010/main" val="2175828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147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356088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solidFill>
                  <a:schemeClr val="bg2"/>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913081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tif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tif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tif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tif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tif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image" Target="../media/image4.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3.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3.tif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image" Target="../media/image2.tiff"/><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1.tiff"/><Relationship Id="rId5" Type="http://schemas.openxmlformats.org/officeDocument/2006/relationships/slideLayout" Target="../slideLayouts/slideLayout36.xml"/><Relationship Id="rId10"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8388350" y="6381750"/>
            <a:ext cx="390525" cy="241300"/>
          </a:xfrm>
          <a:prstGeom prst="rect">
            <a:avLst/>
          </a:prstGeom>
          <a:noFill/>
          <a:ln w="12700">
            <a:noFill/>
            <a:miter lim="800000"/>
            <a:headEnd/>
            <a:tailEnd/>
          </a:ln>
          <a:effectLst/>
        </p:spPr>
        <p:txBody>
          <a:bodyPr wrap="none" lIns="90488" tIns="44450" rIns="90488" bIns="44450">
            <a:spAutoFit/>
          </a:bodyPr>
          <a:lstStyle>
            <a:lvl1pPr>
              <a:defRPr b="1" i="1">
                <a:solidFill>
                  <a:schemeClr val="bg2"/>
                </a:solidFill>
                <a:latin typeface="Square721 BT" pitchFamily="34" charset="0"/>
              </a:defRPr>
            </a:lvl1pPr>
            <a:lvl2pPr marL="742950" indent="-285750">
              <a:defRPr b="1" i="1">
                <a:solidFill>
                  <a:schemeClr val="bg2"/>
                </a:solidFill>
                <a:latin typeface="Square721 BT" pitchFamily="34" charset="0"/>
              </a:defRPr>
            </a:lvl2pPr>
            <a:lvl3pPr marL="1143000" indent="-228600">
              <a:defRPr b="1" i="1">
                <a:solidFill>
                  <a:schemeClr val="bg2"/>
                </a:solidFill>
                <a:latin typeface="Square721 BT" pitchFamily="34" charset="0"/>
              </a:defRPr>
            </a:lvl3pPr>
            <a:lvl4pPr marL="1600200" indent="-228600">
              <a:defRPr b="1" i="1">
                <a:solidFill>
                  <a:schemeClr val="bg2"/>
                </a:solidFill>
                <a:latin typeface="Square721 BT" pitchFamily="34" charset="0"/>
              </a:defRPr>
            </a:lvl4pPr>
            <a:lvl5pPr marL="2057400" indent="-228600">
              <a:defRPr b="1" i="1">
                <a:solidFill>
                  <a:schemeClr val="bg2"/>
                </a:solidFill>
                <a:latin typeface="Square721 BT" pitchFamily="34" charset="0"/>
              </a:defRPr>
            </a:lvl5pPr>
            <a:lvl6pPr marL="2514600" indent="-228600" eaLnBrk="0" fontAlgn="base" hangingPunct="0">
              <a:spcBef>
                <a:spcPct val="0"/>
              </a:spcBef>
              <a:spcAft>
                <a:spcPct val="0"/>
              </a:spcAft>
              <a:defRPr b="1" i="1">
                <a:solidFill>
                  <a:schemeClr val="bg2"/>
                </a:solidFill>
                <a:latin typeface="Square721 BT" pitchFamily="34" charset="0"/>
              </a:defRPr>
            </a:lvl6pPr>
            <a:lvl7pPr marL="2971800" indent="-228600" eaLnBrk="0" fontAlgn="base" hangingPunct="0">
              <a:spcBef>
                <a:spcPct val="0"/>
              </a:spcBef>
              <a:spcAft>
                <a:spcPct val="0"/>
              </a:spcAft>
              <a:defRPr b="1" i="1">
                <a:solidFill>
                  <a:schemeClr val="bg2"/>
                </a:solidFill>
                <a:latin typeface="Square721 BT" pitchFamily="34" charset="0"/>
              </a:defRPr>
            </a:lvl7pPr>
            <a:lvl8pPr marL="3429000" indent="-228600" eaLnBrk="0" fontAlgn="base" hangingPunct="0">
              <a:spcBef>
                <a:spcPct val="0"/>
              </a:spcBef>
              <a:spcAft>
                <a:spcPct val="0"/>
              </a:spcAft>
              <a:defRPr b="1" i="1">
                <a:solidFill>
                  <a:schemeClr val="bg2"/>
                </a:solidFill>
                <a:latin typeface="Square721 BT" pitchFamily="34" charset="0"/>
              </a:defRPr>
            </a:lvl8pPr>
            <a:lvl9pPr marL="3886200" indent="-228600" eaLnBrk="0" fontAlgn="base" hangingPunct="0">
              <a:spcBef>
                <a:spcPct val="0"/>
              </a:spcBef>
              <a:spcAft>
                <a:spcPct val="0"/>
              </a:spcAft>
              <a:defRPr b="1" i="1">
                <a:solidFill>
                  <a:schemeClr val="bg2"/>
                </a:solidFill>
                <a:latin typeface="Square721 BT" pitchFamily="34" charset="0"/>
              </a:defRPr>
            </a:lvl9pPr>
          </a:lstStyle>
          <a:p>
            <a:fld id="{1F181E32-BE3B-4DC9-B388-A273B5ED0A73}" type="slidenum">
              <a:rPr lang="en-US" altLang="pt-BR" sz="1000" i="0">
                <a:solidFill>
                  <a:schemeClr val="folHlink"/>
                </a:solidFill>
              </a:rPr>
              <a:pPr/>
              <a:t>‹nº›</a:t>
            </a:fld>
            <a:endParaRPr lang="en-US" altLang="pt-BR" sz="1000" i="0">
              <a:solidFill>
                <a:schemeClr val="folHlink"/>
              </a:solidFill>
            </a:endParaRPr>
          </a:p>
        </p:txBody>
      </p:sp>
      <p:pic>
        <p:nvPicPr>
          <p:cNvPr id="4"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5"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24"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6"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7"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74" r:id="rId1"/>
    <p:sldLayoutId id="2147483673" r:id="rId2"/>
    <p:sldLayoutId id="2147483672"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78" r:id="rId14"/>
    <p:sldLayoutId id="2147483764" r:id="rId15"/>
    <p:sldLayoutId id="2147483835" r:id="rId16"/>
    <p:sldLayoutId id="2147483795" r:id="rId17"/>
    <p:sldLayoutId id="2147483796" r:id="rId18"/>
    <p:sldLayoutId id="2147483798" r:id="rId19"/>
    <p:sldLayoutId id="2147483836" r:id="rId20"/>
    <p:sldLayoutId id="2147483811" r:id="rId21"/>
  </p:sldLayoutIdLst>
  <p:hf sldNum="0" hdr="0" ftr="0" dt="0"/>
  <p:txStyles>
    <p:title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68231" y="1052513"/>
            <a:ext cx="8351975" cy="5043487"/>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960"/>
              </a:spcBef>
              <a:spcAft>
                <a:spcPts val="0"/>
              </a:spcAft>
              <a:buClr>
                <a:schemeClr val="dk1"/>
              </a:buClr>
              <a:buSzPts val="3200"/>
              <a:buFont typeface="Noto Sans Symbols"/>
              <a:buChar char="▪"/>
              <a:defRPr sz="3200" b="0" i="0" u="none" strike="noStrike" cap="none">
                <a:solidFill>
                  <a:srgbClr val="000000"/>
                </a:solidFill>
                <a:latin typeface="Arial"/>
                <a:ea typeface="Arial"/>
                <a:cs typeface="Arial"/>
                <a:sym typeface="Arial"/>
              </a:defRPr>
            </a:lvl1pPr>
            <a:lvl2pPr marL="914400" marR="0" lvl="1" indent="-406400" algn="l" rtl="0">
              <a:lnSpc>
                <a:spcPct val="90000"/>
              </a:lnSpc>
              <a:spcBef>
                <a:spcPts val="840"/>
              </a:spcBef>
              <a:spcAft>
                <a:spcPts val="0"/>
              </a:spcAft>
              <a:buClr>
                <a:schemeClr val="dk1"/>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0000"/>
              </a:lnSpc>
              <a:spcBef>
                <a:spcPts val="720"/>
              </a:spcBef>
              <a:spcAft>
                <a:spcPts val="0"/>
              </a:spcAft>
              <a:buClr>
                <a:schemeClr val="dk1"/>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6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6pPr>
            <a:lvl7pPr marL="3200400" marR="0" lvl="6"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7pPr>
            <a:lvl8pPr marL="3657600" marR="0" lvl="7"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8pPr>
            <a:lvl9pPr marL="4114800" marR="0" lvl="8" indent="-317500" algn="l" rtl="0">
              <a:lnSpc>
                <a:spcPct val="90000"/>
              </a:lnSpc>
              <a:spcBef>
                <a:spcPts val="420"/>
              </a:spcBef>
              <a:spcAft>
                <a:spcPts val="0"/>
              </a:spcAft>
              <a:buClr>
                <a:srgbClr val="000000"/>
              </a:buClr>
              <a:buSzPts val="1400"/>
              <a:buFont typeface="Arial"/>
              <a:buChar char="•"/>
              <a:defRPr sz="1400" b="1" i="1"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title"/>
          </p:nvPr>
        </p:nvSpPr>
        <p:spPr>
          <a:xfrm>
            <a:off x="444423" y="236537"/>
            <a:ext cx="7007595" cy="45561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2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6pPr>
            <a:lvl7pPr marR="0" lvl="6"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7pPr>
            <a:lvl8pPr marR="0" lvl="7"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8pPr>
            <a:lvl9pPr marR="0" lvl="8" algn="l" rtl="0">
              <a:lnSpc>
                <a:spcPct val="90000"/>
              </a:lnSpc>
              <a:spcBef>
                <a:spcPts val="0"/>
              </a:spcBef>
              <a:spcAft>
                <a:spcPts val="0"/>
              </a:spcAft>
              <a:buSzPts val="1400"/>
              <a:buNone/>
              <a:defRPr sz="3600" b="1" i="1" u="none" strike="noStrike" cap="none">
                <a:solidFill>
                  <a:schemeClr val="lt2"/>
                </a:solidFill>
                <a:latin typeface="Arial"/>
                <a:ea typeface="Arial"/>
                <a:cs typeface="Arial"/>
                <a:sym typeface="Arial"/>
              </a:defRPr>
            </a:lvl9pPr>
          </a:lstStyle>
          <a:p>
            <a:endParaRPr/>
          </a:p>
        </p:txBody>
      </p:sp>
      <p:pic>
        <p:nvPicPr>
          <p:cNvPr id="5"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21672" y="172495"/>
            <a:ext cx="1529081" cy="1034233"/>
          </a:xfrm>
          <a:prstGeom prst="rect">
            <a:avLst/>
          </a:prstGeom>
        </p:spPr>
      </p:pic>
      <p:pic>
        <p:nvPicPr>
          <p:cNvPr id="6"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8196459" y="6140298"/>
            <a:ext cx="562208" cy="469532"/>
          </a:xfrm>
          <a:prstGeom prst="rect">
            <a:avLst/>
          </a:prstGeom>
        </p:spPr>
      </p:pic>
      <p:pic>
        <p:nvPicPr>
          <p:cNvPr id="7"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21672" y="6215974"/>
            <a:ext cx="6016154" cy="469532"/>
          </a:xfrm>
          <a:prstGeom prst="rect">
            <a:avLst/>
          </a:prstGeom>
        </p:spPr>
      </p:pic>
      <p:pic>
        <p:nvPicPr>
          <p:cNvPr id="8"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13955" y="172495"/>
            <a:ext cx="1308373"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753381"/>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61A265A-0AD1-4355-8A65-B9F3F4963EF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C5BB11-A91C-4FDE-88C9-647B298D56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7D2323-D095-45F3-826C-3525EF25C1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E1BB25E-2443-4DA3-94DD-5CA5E81E7056}" type="datetimeFigureOut">
              <a:rPr lang="pt-BR" smtClean="0"/>
              <a:t>15/12/2018</a:t>
            </a:fld>
            <a:endParaRPr lang="pt-BR"/>
          </a:p>
        </p:txBody>
      </p:sp>
      <p:sp>
        <p:nvSpPr>
          <p:cNvPr id="5" name="Espaço Reservado para Rodapé 4">
            <a:extLst>
              <a:ext uri="{FF2B5EF4-FFF2-40B4-BE49-F238E27FC236}">
                <a16:creationId xmlns:a16="http://schemas.microsoft.com/office/drawing/2014/main" id="{C982C1E8-6CAE-4822-A614-064F06B192C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8329BC0-470C-4807-9E0F-6B22CC2C4F2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4E426-9B0F-4FDD-821D-9C318AC0C01E}" type="slidenum">
              <a:rPr lang="pt-BR" smtClean="0"/>
              <a:t>‹nº›</a:t>
            </a:fld>
            <a:endParaRPr lang="pt-BR"/>
          </a:p>
        </p:txBody>
      </p:sp>
      <p:pic>
        <p:nvPicPr>
          <p:cNvPr id="8" name="Picture 22">
            <a:extLst>
              <a:ext uri="{FF2B5EF4-FFF2-40B4-BE49-F238E27FC236}">
                <a16:creationId xmlns:a16="http://schemas.microsoft.com/office/drawing/2014/main" id="{CECDEAD8-0FDF-443C-AE9E-190923B950A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6410" y="211018"/>
            <a:ext cx="1146811" cy="1034233"/>
          </a:xfrm>
          <a:prstGeom prst="rect">
            <a:avLst/>
          </a:prstGeom>
        </p:spPr>
      </p:pic>
      <p:pic>
        <p:nvPicPr>
          <p:cNvPr id="9" name="Picture 29">
            <a:extLst>
              <a:ext uri="{FF2B5EF4-FFF2-40B4-BE49-F238E27FC236}">
                <a16:creationId xmlns:a16="http://schemas.microsoft.com/office/drawing/2014/main" id="{5A370C98-0E5C-45D9-B700-9D7D03AC2A1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436594" y="6251943"/>
            <a:ext cx="421656" cy="469532"/>
          </a:xfrm>
          <a:prstGeom prst="rect">
            <a:avLst/>
          </a:prstGeom>
        </p:spPr>
      </p:pic>
      <p:pic>
        <p:nvPicPr>
          <p:cNvPr id="10" name="Picture 30">
            <a:extLst>
              <a:ext uri="{FF2B5EF4-FFF2-40B4-BE49-F238E27FC236}">
                <a16:creationId xmlns:a16="http://schemas.microsoft.com/office/drawing/2014/main" id="{59470D41-51EE-4285-A0F1-079BF23F6DF3}"/>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06410" y="6254496"/>
            <a:ext cx="4512116" cy="469532"/>
          </a:xfrm>
          <a:prstGeom prst="rect">
            <a:avLst/>
          </a:prstGeom>
        </p:spPr>
      </p:pic>
      <p:pic>
        <p:nvPicPr>
          <p:cNvPr id="12" name="Picture 2" descr="Resultado de imagem para fiap logo">
            <a:extLst>
              <a:ext uri="{FF2B5EF4-FFF2-40B4-BE49-F238E27FC236}">
                <a16:creationId xmlns:a16="http://schemas.microsoft.com/office/drawing/2014/main" id="{07D1B48B-BDF2-4050-97E5-B3263D4E637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36088" y="147451"/>
            <a:ext cx="981280" cy="43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60868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ongodb.com/manual/indexes/" TargetMode="External"/><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hyperlink" Target="https://redis.io/commands/zadd" TargetMode="External"/><Relationship Id="rId2" Type="http://schemas.openxmlformats.org/officeDocument/2006/relationships/notesSlide" Target="../notesSlides/notesSlide47.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hyperlink" Target="https://redis.io/commands/lpush" TargetMode="External"/><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hyperlink" Target="https://redis.io/commands/hset" TargetMode="External"/><Relationship Id="rId2" Type="http://schemas.openxmlformats.org/officeDocument/2006/relationships/notesSlide" Target="../notesSlides/notesSlide61.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20.xml"/><Relationship Id="rId4" Type="http://schemas.openxmlformats.org/officeDocument/2006/relationships/image" Target="../media/image47.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22.xml"/><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MBA em IA</a:t>
            </a:r>
            <a:br>
              <a:rPr lang="pt-BR" dirty="0" smtClean="0"/>
            </a:br>
            <a:r>
              <a:rPr lang="pt-BR" dirty="0" smtClean="0"/>
              <a:t/>
            </a:r>
            <a:br>
              <a:rPr lang="pt-BR" dirty="0" smtClean="0"/>
            </a:br>
            <a:r>
              <a:rPr lang="pt-BR" sz="2100" dirty="0"/>
              <a:t>Arquitetura de Dados</a:t>
            </a:r>
            <a:endParaRPr lang="pt-BR" dirty="0"/>
          </a:p>
        </p:txBody>
      </p:sp>
      <p:sp>
        <p:nvSpPr>
          <p:cNvPr id="3" name="Subtítulo 2"/>
          <p:cNvSpPr>
            <a:spLocks noGrp="1"/>
          </p:cNvSpPr>
          <p:nvPr>
            <p:ph type="subTitle" idx="1"/>
          </p:nvPr>
        </p:nvSpPr>
        <p:spPr/>
        <p:txBody>
          <a:bodyPr/>
          <a:lstStyle/>
          <a:p>
            <a:r>
              <a:rPr lang="pt-BR" dirty="0" smtClean="0">
                <a:solidFill>
                  <a:srgbClr val="07A990"/>
                </a:solidFill>
              </a:rPr>
              <a:t>NO-SQL</a:t>
            </a:r>
          </a:p>
          <a:p>
            <a:r>
              <a:rPr lang="pt-BR" dirty="0" smtClean="0">
                <a:solidFill>
                  <a:srgbClr val="07A990"/>
                </a:solidFill>
              </a:rPr>
              <a:t>Redis</a:t>
            </a:r>
            <a:endParaRPr lang="pt-BR" dirty="0">
              <a:solidFill>
                <a:srgbClr val="07A990"/>
              </a:solidFill>
            </a:endParaRPr>
          </a:p>
        </p:txBody>
      </p:sp>
    </p:spTree>
    <p:extLst>
      <p:ext uri="{BB962C8B-B14F-4D97-AF65-F5344CB8AC3E}">
        <p14:creationId xmlns:p14="http://schemas.microsoft.com/office/powerpoint/2010/main" val="3318401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253050" y="656544"/>
            <a:ext cx="8652444" cy="4676487"/>
          </a:xfrm>
        </p:spPr>
        <p:txBody>
          <a:bodyPr>
            <a:noAutofit/>
          </a:bodyPr>
          <a:lstStyle/>
          <a:p>
            <a:pPr marL="342900" lvl="1" indent="0" algn="just">
              <a:buNone/>
            </a:pPr>
            <a:r>
              <a:rPr lang="pt-BR" sz="2000" i="0"/>
              <a:t>Entendendo </a:t>
            </a:r>
            <a:r>
              <a:rPr lang="pt-BR" sz="2000" i="0" dirty="0"/>
              <a:t>o porquê da existência de chave-valor.</a:t>
            </a:r>
          </a:p>
          <a:p>
            <a:pPr marL="342900" lvl="1" indent="0" algn="just">
              <a:buNone/>
            </a:pPr>
            <a:endParaRPr lang="pt-BR" sz="2000" b="0" i="0" dirty="0"/>
          </a:p>
          <a:p>
            <a:pPr marL="342900" lvl="1" indent="0" algn="just">
              <a:buNone/>
            </a:pPr>
            <a:r>
              <a:rPr lang="pt-BR" sz="2000" b="0" i="0" dirty="0"/>
              <a:t>Nosso “Registro” é uma posição teórica onde o registro deve estar armazenado. Se tivermos 1000 nomes a serem armazenados e 1200 espaços (os nomes teóricos servem para delimitar máximo e mínimo), sempre que buscarmos alguém e não encontrarmos iremos procurando no próximo, até achar o nome procurado ou encontrarmos um espaço em branco. Lembrar que depois do 1200 vem o 1....</a:t>
            </a:r>
          </a:p>
          <a:p>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Chave Valor</a:t>
            </a:r>
          </a:p>
        </p:txBody>
      </p:sp>
      <p:pic>
        <p:nvPicPr>
          <p:cNvPr id="2" name="Imagem 1">
            <a:extLst>
              <a:ext uri="{FF2B5EF4-FFF2-40B4-BE49-F238E27FC236}">
                <a16:creationId xmlns:a16="http://schemas.microsoft.com/office/drawing/2014/main" id="{9B505D22-7E03-4EC4-B75D-21F1B9014857}"/>
              </a:ext>
            </a:extLst>
          </p:cNvPr>
          <p:cNvPicPr>
            <a:picLocks noChangeAspect="1"/>
          </p:cNvPicPr>
          <p:nvPr/>
        </p:nvPicPr>
        <p:blipFill>
          <a:blip r:embed="rId3"/>
          <a:stretch>
            <a:fillRect/>
          </a:stretch>
        </p:blipFill>
        <p:spPr>
          <a:xfrm>
            <a:off x="166010" y="3212976"/>
            <a:ext cx="8811979" cy="2376264"/>
          </a:xfrm>
          <a:prstGeom prst="rect">
            <a:avLst/>
          </a:prstGeom>
        </p:spPr>
      </p:pic>
    </p:spTree>
    <p:extLst>
      <p:ext uri="{BB962C8B-B14F-4D97-AF65-F5344CB8AC3E}">
        <p14:creationId xmlns:p14="http://schemas.microsoft.com/office/powerpoint/2010/main" val="15356548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595399" y="1842941"/>
            <a:ext cx="7654866" cy="2754024"/>
          </a:xfrm>
          <a:prstGeom prst="roundRect">
            <a:avLst/>
          </a:prstGeom>
          <a:solidFill>
            <a:schemeClr val="tx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2" name="Title 1"/>
          <p:cNvSpPr>
            <a:spLocks noGrp="1"/>
          </p:cNvSpPr>
          <p:nvPr>
            <p:ph type="title"/>
          </p:nvPr>
        </p:nvSpPr>
        <p:spPr/>
        <p:txBody>
          <a:bodyPr/>
          <a:lstStyle/>
          <a:p>
            <a:r>
              <a:rPr lang="pt-BR" dirty="0" err="1"/>
              <a:t>ReDis</a:t>
            </a:r>
            <a:r>
              <a:rPr lang="pt-BR" dirty="0"/>
              <a:t>: Replicação</a:t>
            </a:r>
            <a:endParaRPr lang="en-US" dirty="0"/>
          </a:p>
        </p:txBody>
      </p:sp>
      <p:sp>
        <p:nvSpPr>
          <p:cNvPr id="6" name="Flowchart: Magnetic Disk 5"/>
          <p:cNvSpPr/>
          <p:nvPr/>
        </p:nvSpPr>
        <p:spPr>
          <a:xfrm>
            <a:off x="5494433" y="2320490"/>
            <a:ext cx="2553133" cy="2108724"/>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dirty="0">
              <a:solidFill>
                <a:srgbClr val="000000"/>
              </a:solidFill>
              <a:latin typeface="Arial"/>
              <a:sym typeface="Arial"/>
            </a:endParaRPr>
          </a:p>
        </p:txBody>
      </p:sp>
      <p:cxnSp>
        <p:nvCxnSpPr>
          <p:cNvPr id="11" name="Straight Arrow Connector 10"/>
          <p:cNvCxnSpPr>
            <a:stCxn id="19" idx="4"/>
            <a:endCxn id="6" idx="2"/>
          </p:cNvCxnSpPr>
          <p:nvPr/>
        </p:nvCxnSpPr>
        <p:spPr>
          <a:xfrm>
            <a:off x="3417550" y="3374760"/>
            <a:ext cx="2076883" cy="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85374" y="3019144"/>
            <a:ext cx="1070941"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Replicação</a:t>
            </a:r>
            <a:endParaRPr lang="en-US" sz="1400" b="0" i="0" kern="0" dirty="0">
              <a:solidFill>
                <a:srgbClr val="000000"/>
              </a:solidFill>
              <a:latin typeface="Arial"/>
              <a:cs typeface="Arial"/>
              <a:sym typeface="Arial"/>
            </a:endParaRPr>
          </a:p>
        </p:txBody>
      </p:sp>
      <p:sp>
        <p:nvSpPr>
          <p:cNvPr id="3" name="Rectangle 2"/>
          <p:cNvSpPr/>
          <p:nvPr/>
        </p:nvSpPr>
        <p:spPr>
          <a:xfrm>
            <a:off x="5668489" y="3582322"/>
            <a:ext cx="805203" cy="41937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FFFFFF"/>
                </a:solidFill>
                <a:latin typeface="Arial"/>
                <a:sym typeface="Arial"/>
              </a:rPr>
              <a:t>Chave1</a:t>
            </a:r>
            <a:endParaRPr lang="en-US" sz="1400" b="0" i="0" kern="0" dirty="0">
              <a:solidFill>
                <a:srgbClr val="FFFFFF"/>
              </a:solidFill>
              <a:latin typeface="Arial"/>
              <a:sym typeface="Arial"/>
            </a:endParaRPr>
          </a:p>
        </p:txBody>
      </p:sp>
      <p:sp>
        <p:nvSpPr>
          <p:cNvPr id="13" name="Rectangle 12"/>
          <p:cNvSpPr/>
          <p:nvPr/>
        </p:nvSpPr>
        <p:spPr>
          <a:xfrm>
            <a:off x="6676391" y="3582322"/>
            <a:ext cx="1185164" cy="41937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FFFFFF"/>
                </a:solidFill>
                <a:latin typeface="Arial"/>
                <a:sym typeface="Arial"/>
              </a:rPr>
              <a:t>Valor(es)</a:t>
            </a:r>
            <a:endParaRPr lang="en-US" sz="1400" b="0" i="0" kern="0" dirty="0">
              <a:solidFill>
                <a:srgbClr val="FFFFFF"/>
              </a:solidFill>
              <a:latin typeface="Arial"/>
              <a:sym typeface="Arial"/>
            </a:endParaRPr>
          </a:p>
        </p:txBody>
      </p:sp>
      <p:cxnSp>
        <p:nvCxnSpPr>
          <p:cNvPr id="7" name="Straight Arrow Connector 6"/>
          <p:cNvCxnSpPr>
            <a:stCxn id="3" idx="3"/>
            <a:endCxn id="13" idx="1"/>
          </p:cNvCxnSpPr>
          <p:nvPr/>
        </p:nvCxnSpPr>
        <p:spPr>
          <a:xfrm>
            <a:off x="6473692" y="3792011"/>
            <a:ext cx="2026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Magnetic Disk 18"/>
          <p:cNvSpPr/>
          <p:nvPr/>
        </p:nvSpPr>
        <p:spPr>
          <a:xfrm>
            <a:off x="864417" y="2320397"/>
            <a:ext cx="2553133" cy="2108724"/>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dirty="0">
              <a:solidFill>
                <a:srgbClr val="000000"/>
              </a:solidFill>
              <a:latin typeface="Arial"/>
              <a:sym typeface="Arial"/>
            </a:endParaRPr>
          </a:p>
        </p:txBody>
      </p:sp>
      <p:sp>
        <p:nvSpPr>
          <p:cNvPr id="20" name="Rectangle 19"/>
          <p:cNvSpPr/>
          <p:nvPr/>
        </p:nvSpPr>
        <p:spPr>
          <a:xfrm>
            <a:off x="1038473" y="3615780"/>
            <a:ext cx="805203" cy="41937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FFFFFF"/>
                </a:solidFill>
                <a:latin typeface="Arial"/>
                <a:sym typeface="Arial"/>
              </a:rPr>
              <a:t>Chave1</a:t>
            </a:r>
            <a:endParaRPr lang="en-US" sz="1400" b="0" i="0" kern="0" dirty="0">
              <a:solidFill>
                <a:srgbClr val="FFFFFF"/>
              </a:solidFill>
              <a:latin typeface="Arial"/>
              <a:sym typeface="Arial"/>
            </a:endParaRPr>
          </a:p>
        </p:txBody>
      </p:sp>
      <p:sp>
        <p:nvSpPr>
          <p:cNvPr id="21" name="Rectangle 20"/>
          <p:cNvSpPr/>
          <p:nvPr/>
        </p:nvSpPr>
        <p:spPr>
          <a:xfrm>
            <a:off x="2046375" y="3615780"/>
            <a:ext cx="1185164" cy="41937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FFFFFF"/>
                </a:solidFill>
                <a:latin typeface="Arial"/>
                <a:sym typeface="Arial"/>
              </a:rPr>
              <a:t>Valor(es)</a:t>
            </a:r>
            <a:endParaRPr lang="en-US" sz="1400" b="0" i="0" kern="0" dirty="0">
              <a:solidFill>
                <a:srgbClr val="FFFFFF"/>
              </a:solidFill>
              <a:latin typeface="Arial"/>
              <a:sym typeface="Arial"/>
            </a:endParaRPr>
          </a:p>
        </p:txBody>
      </p:sp>
      <p:cxnSp>
        <p:nvCxnSpPr>
          <p:cNvPr id="22" name="Straight Arrow Connector 21"/>
          <p:cNvCxnSpPr>
            <a:stCxn id="20" idx="3"/>
            <a:endCxn id="21" idx="1"/>
          </p:cNvCxnSpPr>
          <p:nvPr/>
        </p:nvCxnSpPr>
        <p:spPr>
          <a:xfrm>
            <a:off x="1843676" y="3825468"/>
            <a:ext cx="2026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640156" y="3400441"/>
            <a:ext cx="1675168"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kern="0" dirty="0">
                <a:solidFill>
                  <a:srgbClr val="000000"/>
                </a:solidFill>
                <a:latin typeface="Arial"/>
                <a:cs typeface="Arial"/>
                <a:sym typeface="Arial"/>
              </a:rPr>
              <a:t>set chave1 ‘valor’</a:t>
            </a:r>
            <a:endParaRPr lang="en-US" sz="1400" kern="0" dirty="0">
              <a:solidFill>
                <a:srgbClr val="000000"/>
              </a:solidFill>
              <a:latin typeface="Arial"/>
              <a:cs typeface="Arial"/>
              <a:sym typeface="Arial"/>
            </a:endParaRPr>
          </a:p>
        </p:txBody>
      </p:sp>
      <p:sp>
        <p:nvSpPr>
          <p:cNvPr id="24" name="TextBox 23"/>
          <p:cNvSpPr txBox="1"/>
          <p:nvPr/>
        </p:nvSpPr>
        <p:spPr>
          <a:xfrm>
            <a:off x="3790812" y="1978012"/>
            <a:ext cx="1260062"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Cluster Redis</a:t>
            </a:r>
            <a:endParaRPr lang="en-US" sz="1400" b="0" i="0" kern="0" dirty="0">
              <a:solidFill>
                <a:srgbClr val="000000"/>
              </a:solidFill>
              <a:latin typeface="Arial"/>
              <a:cs typeface="Arial"/>
              <a:sym typeface="Arial"/>
            </a:endParaRPr>
          </a:p>
        </p:txBody>
      </p:sp>
      <p:sp>
        <p:nvSpPr>
          <p:cNvPr id="25" name="TextBox 24"/>
          <p:cNvSpPr txBox="1"/>
          <p:nvPr/>
        </p:nvSpPr>
        <p:spPr>
          <a:xfrm>
            <a:off x="5971880" y="2538839"/>
            <a:ext cx="1598238"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Nó escravo Redis</a:t>
            </a:r>
            <a:endParaRPr lang="en-US" sz="1400" b="0" i="0" kern="0" dirty="0">
              <a:solidFill>
                <a:srgbClr val="000000"/>
              </a:solidFill>
              <a:latin typeface="Arial"/>
              <a:cs typeface="Arial"/>
              <a:sym typeface="Arial"/>
            </a:endParaRPr>
          </a:p>
        </p:txBody>
      </p:sp>
      <p:sp>
        <p:nvSpPr>
          <p:cNvPr id="26" name="TextBox 25"/>
          <p:cNvSpPr txBox="1"/>
          <p:nvPr/>
        </p:nvSpPr>
        <p:spPr>
          <a:xfrm>
            <a:off x="1341864" y="2538839"/>
            <a:ext cx="1518100"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Nó </a:t>
            </a:r>
            <a:r>
              <a:rPr lang="pt-BR" sz="1400" b="0" i="0" kern="0" dirty="0" err="1">
                <a:solidFill>
                  <a:srgbClr val="000000"/>
                </a:solidFill>
                <a:latin typeface="Arial"/>
                <a:cs typeface="Arial"/>
                <a:sym typeface="Arial"/>
              </a:rPr>
              <a:t>master</a:t>
            </a:r>
            <a:r>
              <a:rPr lang="pt-BR" sz="1400" b="0" i="0" kern="0" dirty="0">
                <a:solidFill>
                  <a:srgbClr val="000000"/>
                </a:solidFill>
                <a:latin typeface="Arial"/>
                <a:cs typeface="Arial"/>
                <a:sym typeface="Arial"/>
              </a:rPr>
              <a:t> Redis</a:t>
            </a:r>
            <a:endParaRPr lang="en-US" sz="1400" b="0" i="0" kern="0" dirty="0">
              <a:solidFill>
                <a:srgbClr val="000000"/>
              </a:solidFill>
              <a:latin typeface="Arial"/>
              <a:cs typeface="Arial"/>
              <a:sym typeface="Arial"/>
            </a:endParaRPr>
          </a:p>
        </p:txBody>
      </p:sp>
      <p:sp>
        <p:nvSpPr>
          <p:cNvPr id="27" name="Rounded Rectangle 26"/>
          <p:cNvSpPr/>
          <p:nvPr/>
        </p:nvSpPr>
        <p:spPr>
          <a:xfrm>
            <a:off x="1316701" y="5109829"/>
            <a:ext cx="1653927" cy="412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i="0" kern="0" dirty="0">
                <a:solidFill>
                  <a:srgbClr val="000000"/>
                </a:solidFill>
                <a:latin typeface="Arial"/>
                <a:sym typeface="Arial"/>
              </a:rPr>
              <a:t>Cliente</a:t>
            </a:r>
            <a:endParaRPr lang="en-US" sz="1400" i="0" kern="0" dirty="0">
              <a:solidFill>
                <a:srgbClr val="000000"/>
              </a:solidFill>
              <a:latin typeface="Arial"/>
              <a:sym typeface="Arial"/>
            </a:endParaRPr>
          </a:p>
        </p:txBody>
      </p:sp>
      <p:cxnSp>
        <p:nvCxnSpPr>
          <p:cNvPr id="29" name="Straight Arrow Connector 28"/>
          <p:cNvCxnSpPr>
            <a:stCxn id="27" idx="0"/>
            <a:endCxn id="19" idx="3"/>
          </p:cNvCxnSpPr>
          <p:nvPr/>
        </p:nvCxnSpPr>
        <p:spPr>
          <a:xfrm flipH="1" flipV="1">
            <a:off x="2140983" y="4429121"/>
            <a:ext cx="2682" cy="6807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40984" y="4659869"/>
            <a:ext cx="1675168"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kern="0" dirty="0">
                <a:solidFill>
                  <a:srgbClr val="000000"/>
                </a:solidFill>
                <a:latin typeface="Arial"/>
                <a:cs typeface="Arial"/>
                <a:sym typeface="Arial"/>
              </a:rPr>
              <a:t>set chave1 ‘valor’</a:t>
            </a:r>
            <a:endParaRPr lang="en-US" sz="1400" kern="0" dirty="0">
              <a:solidFill>
                <a:srgbClr val="000000"/>
              </a:solidFill>
              <a:latin typeface="Arial"/>
              <a:cs typeface="Arial"/>
              <a:sym typeface="Arial"/>
            </a:endParaRPr>
          </a:p>
        </p:txBody>
      </p:sp>
    </p:spTree>
    <p:extLst>
      <p:ext uri="{BB962C8B-B14F-4D97-AF65-F5344CB8AC3E}">
        <p14:creationId xmlns:p14="http://schemas.microsoft.com/office/powerpoint/2010/main" val="31109101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Cluster &amp; HA</a:t>
            </a:r>
            <a:endParaRPr lang="en-US" dirty="0"/>
          </a:p>
        </p:txBody>
      </p:sp>
      <p:pic>
        <p:nvPicPr>
          <p:cNvPr id="4" name="Picture 3"/>
          <p:cNvPicPr>
            <a:picLocks noChangeAspect="1"/>
          </p:cNvPicPr>
          <p:nvPr/>
        </p:nvPicPr>
        <p:blipFill>
          <a:blip r:embed="rId3"/>
          <a:stretch>
            <a:fillRect/>
          </a:stretch>
        </p:blipFill>
        <p:spPr>
          <a:xfrm>
            <a:off x="781098" y="1450580"/>
            <a:ext cx="3831177" cy="4269492"/>
          </a:xfrm>
          <a:prstGeom prst="rect">
            <a:avLst/>
          </a:prstGeom>
        </p:spPr>
      </p:pic>
      <p:sp>
        <p:nvSpPr>
          <p:cNvPr id="5" name="Rectangle 4"/>
          <p:cNvSpPr/>
          <p:nvPr/>
        </p:nvSpPr>
        <p:spPr>
          <a:xfrm>
            <a:off x="4762043" y="1207550"/>
            <a:ext cx="3723536" cy="4708164"/>
          </a:xfrm>
          <a:prstGeom prst="rect">
            <a:avLst/>
          </a:prstGeom>
        </p:spPr>
        <p:txBody>
          <a:bodyPr wrap="square">
            <a:spAutoFit/>
          </a:bodyPr>
          <a:lstStyle/>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Todos os nós estão diretamente conectados a um canal de serviço;</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Porta base TCP + 4000, exemplo 6379 -&gt; 10379;</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O protocolo de nó para nó é binário, otimizado para largura de banda e velocidade;</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Os clientes conversam com os nós normalmente, usando o protocolo ASCII, com pequenas adições;</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Os nós não buscam por consultas.</a:t>
            </a:r>
            <a:endParaRPr lang="en-US" sz="2000" b="0" i="0" kern="0" dirty="0">
              <a:solidFill>
                <a:srgbClr val="000000"/>
              </a:solidFill>
              <a:latin typeface="Arial"/>
              <a:cs typeface="Arial"/>
              <a:sym typeface="Arial"/>
            </a:endParaRPr>
          </a:p>
        </p:txBody>
      </p:sp>
    </p:spTree>
    <p:extLst>
      <p:ext uri="{BB962C8B-B14F-4D97-AF65-F5344CB8AC3E}">
        <p14:creationId xmlns:p14="http://schemas.microsoft.com/office/powerpoint/2010/main" val="27687272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4932040" y="5445224"/>
            <a:ext cx="4932040" cy="461665"/>
          </a:xfrm>
          <a:prstGeom prst="rect">
            <a:avLst/>
          </a:prstGeom>
          <a:noFill/>
        </p:spPr>
        <p:txBody>
          <a:bodyPr wrap="square" rtlCol="0">
            <a:spAutoFit/>
          </a:bodyPr>
          <a:lstStyle/>
          <a:p>
            <a:pPr lvl="0">
              <a:defRPr/>
            </a:pPr>
            <a:r>
              <a:rPr lang="pt-BR" sz="2400" i="0" dirty="0">
                <a:solidFill>
                  <a:srgbClr val="000000"/>
                </a:solidFill>
              </a:rPr>
              <a:t>Instalando o redis no </a:t>
            </a:r>
            <a:r>
              <a:rPr lang="pt-BR" sz="2400" i="0" dirty="0" err="1">
                <a:solidFill>
                  <a:srgbClr val="000000"/>
                </a:solidFill>
              </a:rPr>
              <a:t>CentOS</a:t>
            </a:r>
            <a:r>
              <a:rPr lang="pt-BR" sz="2400" i="0" dirty="0">
                <a:solidFill>
                  <a:srgbClr val="000000"/>
                </a:solidFill>
              </a:rPr>
              <a:t> 7</a:t>
            </a:r>
          </a:p>
        </p:txBody>
      </p:sp>
    </p:spTree>
    <p:extLst>
      <p:ext uri="{BB962C8B-B14F-4D97-AF65-F5344CB8AC3E}">
        <p14:creationId xmlns:p14="http://schemas.microsoft.com/office/powerpoint/2010/main" val="1163752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a:t>
            </a:r>
            <a:r>
              <a:rPr lang="pt-BR" dirty="0" err="1"/>
              <a:t>Pré</a:t>
            </a:r>
            <a:r>
              <a:rPr lang="pt-BR" dirty="0"/>
              <a:t> Requisitos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defRPr/>
            </a:pPr>
            <a:r>
              <a:rPr lang="pt-BR" sz="2000" b="0" i="0" kern="0" dirty="0">
                <a:solidFill>
                  <a:srgbClr val="000000"/>
                </a:solidFill>
                <a:latin typeface="Arial"/>
                <a:sym typeface="Arial"/>
              </a:rPr>
              <a:t>Antes de Começar:</a:t>
            </a: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Configurar o nome de host e o fuso horário do Servidor;</a:t>
            </a:r>
          </a:p>
          <a:p>
            <a:pPr marL="342831" indent="-342831" defTabSz="914217">
              <a:defRPr/>
            </a:pPr>
            <a:endParaRPr lang="pt-BR" sz="1050" b="0" i="0" kern="0" dirty="0">
              <a:solidFill>
                <a:srgbClr val="000000"/>
              </a:solidFill>
              <a:latin typeface="Arial"/>
              <a:sym typeface="Arial"/>
            </a:endParaRP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Como proteger seu servidor para criar uma conta de usuário padrão, proteger o acesso SSH e remover serviços de rede desnecessários;</a:t>
            </a:r>
          </a:p>
          <a:p>
            <a:pPr marL="342831" indent="-342831" defTabSz="914217"/>
            <a:endParaRPr lang="pt-BR" sz="200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Atualize sua distribuição do </a:t>
            </a:r>
            <a:r>
              <a:rPr lang="pt-BR" sz="2000" b="0" i="0" kern="0" dirty="0" err="1">
                <a:solidFill>
                  <a:srgbClr val="000000"/>
                </a:solidFill>
                <a:latin typeface="Arial"/>
                <a:sym typeface="Arial"/>
              </a:rPr>
              <a:t>CentOS</a:t>
            </a:r>
            <a:r>
              <a:rPr lang="pt-BR" sz="2000" b="0" i="0" kern="0" dirty="0">
                <a:solidFill>
                  <a:srgbClr val="000000"/>
                </a:solidFill>
                <a:latin typeface="Arial"/>
                <a:sym typeface="Arial"/>
              </a:rPr>
              <a:t>:</a:t>
            </a:r>
            <a:endParaRPr lang="en-US" sz="2000" b="0" i="0" kern="0" dirty="0">
              <a:solidFill>
                <a:srgbClr val="000000"/>
              </a:solidFill>
              <a:latin typeface="Arial"/>
              <a:sym typeface="Arial"/>
            </a:endParaRPr>
          </a:p>
        </p:txBody>
      </p:sp>
      <p:sp>
        <p:nvSpPr>
          <p:cNvPr id="8" name="Rectangle 7"/>
          <p:cNvSpPr/>
          <p:nvPr/>
        </p:nvSpPr>
        <p:spPr>
          <a:xfrm>
            <a:off x="1107582" y="4605516"/>
            <a:ext cx="7073299" cy="50396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update</a:t>
            </a:r>
            <a:endParaRPr lang="en-US" sz="2000" b="0" i="0" kern="0" dirty="0">
              <a:solidFill>
                <a:srgbClr val="000000"/>
              </a:solidFill>
              <a:latin typeface="Arial"/>
              <a:sym typeface="Arial"/>
            </a:endParaRPr>
          </a:p>
        </p:txBody>
      </p:sp>
    </p:spTree>
    <p:extLst>
      <p:ext uri="{BB962C8B-B14F-4D97-AF65-F5344CB8AC3E}">
        <p14:creationId xmlns:p14="http://schemas.microsoft.com/office/powerpoint/2010/main" val="39608084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a:pPr>
            <a:r>
              <a:rPr lang="pt-BR" sz="2000" b="0" i="0" kern="0" dirty="0">
                <a:solidFill>
                  <a:srgbClr val="000000"/>
                </a:solidFill>
                <a:latin typeface="Arial"/>
                <a:sym typeface="Arial"/>
              </a:rPr>
              <a:t>Adicione o repositório </a:t>
            </a:r>
            <a:r>
              <a:rPr lang="pt-BR" sz="2000" i="0" kern="0" dirty="0">
                <a:solidFill>
                  <a:srgbClr val="FF0000"/>
                </a:solidFill>
                <a:latin typeface="Arial"/>
                <a:sym typeface="Arial"/>
              </a:rPr>
              <a:t>EPEL</a:t>
            </a:r>
            <a:r>
              <a:rPr lang="pt-BR" sz="2000" b="0" i="0" kern="0" dirty="0">
                <a:solidFill>
                  <a:srgbClr val="000000"/>
                </a:solidFill>
                <a:latin typeface="Arial"/>
                <a:sym typeface="Arial"/>
              </a:rPr>
              <a:t> e atualize o sistema novamente:</a:t>
            </a: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342831" indent="-342831" defTabSz="914217">
              <a:buFont typeface="+mj-lt"/>
              <a:buAutoNum type="arabicPeriod"/>
              <a:defRPr/>
            </a:pPr>
            <a:endParaRPr lang="pt-BR" sz="1050" b="0" i="0" kern="0" dirty="0">
              <a:solidFill>
                <a:srgbClr val="000000"/>
              </a:solidFill>
              <a:latin typeface="Arial"/>
              <a:sym typeface="Arial"/>
            </a:endParaRPr>
          </a:p>
          <a:p>
            <a:pPr marL="0" indent="0" defTabSz="914217">
              <a:buNone/>
            </a:pPr>
            <a:r>
              <a:rPr lang="pt-BR" sz="2000" b="0" i="0" kern="0" dirty="0">
                <a:solidFill>
                  <a:srgbClr val="000000"/>
                </a:solidFill>
                <a:latin typeface="Arial"/>
                <a:sym typeface="Arial"/>
              </a:rPr>
              <a:t>O que é </a:t>
            </a:r>
            <a:r>
              <a:rPr lang="pt-BR" sz="2000" i="0" kern="0" dirty="0">
                <a:solidFill>
                  <a:srgbClr val="FF0000"/>
                </a:solidFill>
                <a:latin typeface="Arial"/>
                <a:sym typeface="Arial"/>
              </a:rPr>
              <a:t>EPEL</a:t>
            </a:r>
            <a:r>
              <a:rPr lang="pt-BR" sz="2000" b="0" i="0" kern="0" dirty="0">
                <a:solidFill>
                  <a:srgbClr val="000000"/>
                </a:solidFill>
                <a:latin typeface="Arial"/>
                <a:sym typeface="Arial"/>
              </a:rPr>
              <a:t>?</a:t>
            </a:r>
          </a:p>
          <a:p>
            <a:pPr marL="0" indent="0" defTabSz="914217">
              <a:buNone/>
            </a:pPr>
            <a:endParaRPr lang="pt-BR" sz="2000" b="0" i="0" kern="0" dirty="0">
              <a:solidFill>
                <a:srgbClr val="000000"/>
              </a:solidFill>
              <a:latin typeface="Arial"/>
              <a:sym typeface="Arial"/>
            </a:endParaRPr>
          </a:p>
          <a:p>
            <a:pPr marL="0" indent="0" defTabSz="914217">
              <a:buNone/>
            </a:pPr>
            <a:r>
              <a:rPr lang="pt-BR" sz="2000" b="0" i="0" kern="0" dirty="0">
                <a:solidFill>
                  <a:srgbClr val="000000"/>
                </a:solidFill>
                <a:latin typeface="Arial"/>
                <a:sym typeface="Arial"/>
              </a:rPr>
              <a:t>Pacotes Extra para Enterprise Linux (ou EPEL) é um Grupo de Interesse Especial do </a:t>
            </a:r>
            <a:r>
              <a:rPr lang="pt-BR" sz="2000" b="0" i="0" kern="0" dirty="0" err="1">
                <a:solidFill>
                  <a:srgbClr val="000000"/>
                </a:solidFill>
                <a:latin typeface="Arial"/>
                <a:sym typeface="Arial"/>
              </a:rPr>
              <a:t>Fedora</a:t>
            </a:r>
            <a:r>
              <a:rPr lang="pt-BR" sz="2000" b="0" i="0" kern="0" dirty="0">
                <a:solidFill>
                  <a:srgbClr val="000000"/>
                </a:solidFill>
                <a:latin typeface="Arial"/>
                <a:sym typeface="Arial"/>
              </a:rPr>
              <a:t> que cria, mantém e gerencia um conjunto de pacotes adicionais de alta qualidade para o Enterprise Linux, incluindo, mas não limitado a, </a:t>
            </a:r>
            <a:r>
              <a:rPr lang="pt-BR" sz="2000" b="0" i="0" kern="0" dirty="0" err="1">
                <a:solidFill>
                  <a:srgbClr val="000000"/>
                </a:solidFill>
                <a:latin typeface="Arial"/>
                <a:sym typeface="Arial"/>
              </a:rPr>
              <a:t>Red</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Hat</a:t>
            </a:r>
            <a:r>
              <a:rPr lang="pt-BR" sz="2000" b="0" i="0" kern="0" dirty="0">
                <a:solidFill>
                  <a:srgbClr val="000000"/>
                </a:solidFill>
                <a:latin typeface="Arial"/>
                <a:sym typeface="Arial"/>
              </a:rPr>
              <a:t> Enterprise Linux (RHEL), </a:t>
            </a:r>
            <a:r>
              <a:rPr lang="pt-BR" sz="2000" b="0" i="0" kern="0" dirty="0" err="1">
                <a:solidFill>
                  <a:srgbClr val="000000"/>
                </a:solidFill>
                <a:latin typeface="Arial"/>
                <a:sym typeface="Arial"/>
              </a:rPr>
              <a:t>CentOS</a:t>
            </a:r>
            <a:r>
              <a:rPr lang="pt-BR" sz="2000" b="0" i="0" kern="0" dirty="0">
                <a:solidFill>
                  <a:srgbClr val="000000"/>
                </a:solidFill>
                <a:latin typeface="Arial"/>
                <a:sym typeface="Arial"/>
              </a:rPr>
              <a:t> e </a:t>
            </a:r>
            <a:r>
              <a:rPr lang="pt-BR" sz="2000" b="0" i="0" kern="0" dirty="0" err="1">
                <a:solidFill>
                  <a:srgbClr val="000000"/>
                </a:solidFill>
                <a:latin typeface="Arial"/>
                <a:sym typeface="Arial"/>
              </a:rPr>
              <a:t>Scientific</a:t>
            </a:r>
            <a:r>
              <a:rPr lang="pt-BR" sz="2000" b="0" i="0" kern="0" dirty="0">
                <a:solidFill>
                  <a:srgbClr val="000000"/>
                </a:solidFill>
                <a:latin typeface="Arial"/>
                <a:sym typeface="Arial"/>
              </a:rPr>
              <a:t> Linux (SL), Oracle Linux (OL).</a:t>
            </a:r>
          </a:p>
          <a:p>
            <a:pPr marL="342831" indent="-342831" defTabSz="914217"/>
            <a:endParaRPr lang="pt-BR" sz="2000" b="0" i="0" kern="0" dirty="0">
              <a:solidFill>
                <a:srgbClr val="000000"/>
              </a:solidFill>
              <a:latin typeface="Arial"/>
              <a:sym typeface="Arial"/>
            </a:endParaRPr>
          </a:p>
          <a:p>
            <a:pPr marL="0" indent="0" defTabSz="914217">
              <a:buNone/>
            </a:pPr>
            <a:endParaRPr lang="pt-BR" sz="2000" b="0" i="0" kern="0" dirty="0">
              <a:solidFill>
                <a:srgbClr val="000000"/>
              </a:solidFill>
              <a:latin typeface="Arial"/>
              <a:sym typeface="Arial"/>
            </a:endParaRPr>
          </a:p>
        </p:txBody>
      </p:sp>
      <p:sp>
        <p:nvSpPr>
          <p:cNvPr id="8" name="Rectangle 7"/>
          <p:cNvSpPr/>
          <p:nvPr/>
        </p:nvSpPr>
        <p:spPr>
          <a:xfrm>
            <a:off x="1107582" y="1916050"/>
            <a:ext cx="7073299" cy="7651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install</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epel</a:t>
            </a:r>
            <a:r>
              <a:rPr lang="pt-BR" sz="2000" b="0" i="0" kern="0" dirty="0">
                <a:solidFill>
                  <a:srgbClr val="000000"/>
                </a:solidFill>
                <a:latin typeface="Arial"/>
                <a:sym typeface="Arial"/>
              </a:rPr>
              <a:t>-release</a:t>
            </a:r>
          </a:p>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update</a:t>
            </a:r>
            <a:endParaRPr lang="en-US" sz="2000" b="0" i="0" kern="0" dirty="0">
              <a:solidFill>
                <a:srgbClr val="000000"/>
              </a:solidFill>
              <a:latin typeface="Arial"/>
              <a:sym typeface="Arial"/>
            </a:endParaRPr>
          </a:p>
        </p:txBody>
      </p:sp>
    </p:spTree>
    <p:extLst>
      <p:ext uri="{BB962C8B-B14F-4D97-AF65-F5344CB8AC3E}">
        <p14:creationId xmlns:p14="http://schemas.microsoft.com/office/powerpoint/2010/main" val="34308910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startAt="2"/>
            </a:pPr>
            <a:r>
              <a:rPr lang="pt-BR" sz="2000" b="0" i="0" kern="0" dirty="0">
                <a:solidFill>
                  <a:srgbClr val="000000"/>
                </a:solidFill>
                <a:latin typeface="Arial"/>
                <a:sym typeface="Arial"/>
              </a:rPr>
              <a:t>Instale o </a:t>
            </a:r>
            <a:r>
              <a:rPr lang="pt-BR" sz="2000" b="0" i="0" kern="0" dirty="0" err="1">
                <a:solidFill>
                  <a:srgbClr val="000000"/>
                </a:solidFill>
                <a:latin typeface="Arial"/>
                <a:sym typeface="Arial"/>
              </a:rPr>
              <a:t>ReDis</a:t>
            </a:r>
            <a:r>
              <a:rPr lang="pt-BR" sz="2000" b="0" i="0" kern="0" dirty="0">
                <a:solidFill>
                  <a:srgbClr val="000000"/>
                </a:solidFill>
                <a:latin typeface="Arial"/>
                <a:sym typeface="Arial"/>
              </a:rPr>
              <a:t>:</a:t>
            </a: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r>
              <a:rPr lang="pt-BR" sz="2000" b="0" i="0" kern="0" dirty="0">
                <a:solidFill>
                  <a:srgbClr val="000000"/>
                </a:solidFill>
                <a:latin typeface="Arial"/>
                <a:sym typeface="Arial"/>
              </a:rPr>
              <a:t>Inicie o serviço de banco de dados </a:t>
            </a:r>
            <a:r>
              <a:rPr lang="pt-BR" sz="2000" b="0" i="0" kern="0" dirty="0" err="1">
                <a:solidFill>
                  <a:srgbClr val="000000"/>
                </a:solidFill>
                <a:latin typeface="Arial"/>
                <a:sym typeface="Arial"/>
              </a:rPr>
              <a:t>ReDis</a:t>
            </a:r>
            <a:r>
              <a:rPr lang="pt-BR" sz="2000" b="0" i="0" kern="0" dirty="0">
                <a:solidFill>
                  <a:srgbClr val="000000"/>
                </a:solidFill>
                <a:latin typeface="Arial"/>
                <a:sym typeface="Arial"/>
              </a:rPr>
              <a:t>:</a:t>
            </a: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endParaRPr lang="pt-BR" sz="2000" b="0" i="0" kern="0" dirty="0">
              <a:solidFill>
                <a:srgbClr val="000000"/>
              </a:solidFill>
              <a:latin typeface="Arial"/>
              <a:sym typeface="Arial"/>
            </a:endParaRPr>
          </a:p>
          <a:p>
            <a:pPr marL="457109" indent="-457109" defTabSz="914217">
              <a:buFont typeface="+mj-lt"/>
              <a:buAutoNum type="arabicPeriod" startAt="2"/>
            </a:pPr>
            <a:r>
              <a:rPr lang="pt-BR" sz="2000" b="0" i="0" kern="0" dirty="0">
                <a:solidFill>
                  <a:srgbClr val="000000"/>
                </a:solidFill>
                <a:latin typeface="Arial"/>
                <a:sym typeface="Arial"/>
              </a:rPr>
              <a:t>Opcional: Coloque o </a:t>
            </a:r>
            <a:r>
              <a:rPr lang="pt-BR" sz="2000" b="0" i="0" kern="0" dirty="0" err="1">
                <a:solidFill>
                  <a:srgbClr val="000000"/>
                </a:solidFill>
                <a:latin typeface="Arial"/>
                <a:sym typeface="Arial"/>
              </a:rPr>
              <a:t>ReDis</a:t>
            </a:r>
            <a:r>
              <a:rPr lang="pt-BR" sz="2000" b="0" i="0" kern="0" dirty="0">
                <a:solidFill>
                  <a:srgbClr val="000000"/>
                </a:solidFill>
                <a:latin typeface="Arial"/>
                <a:sym typeface="Arial"/>
              </a:rPr>
              <a:t> no Reboot automático:</a:t>
            </a:r>
          </a:p>
          <a:p>
            <a:pPr marL="457109" indent="-457109" defTabSz="914217">
              <a:buFont typeface="+mj-lt"/>
              <a:buAutoNum type="arabicPeriod" startAt="2"/>
            </a:pPr>
            <a:endParaRPr lang="pt-BR" sz="2000" b="0" i="0" kern="0" dirty="0">
              <a:solidFill>
                <a:srgbClr val="000000"/>
              </a:solidFill>
              <a:latin typeface="Arial"/>
              <a:sym typeface="Arial"/>
            </a:endParaRPr>
          </a:p>
        </p:txBody>
      </p:sp>
      <p:sp>
        <p:nvSpPr>
          <p:cNvPr id="8" name="Rectangle 7"/>
          <p:cNvSpPr/>
          <p:nvPr/>
        </p:nvSpPr>
        <p:spPr>
          <a:xfrm>
            <a:off x="1107582" y="191605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yum</a:t>
            </a:r>
            <a:r>
              <a:rPr lang="pt-BR" sz="2000" b="0" i="0" kern="0" dirty="0">
                <a:solidFill>
                  <a:srgbClr val="000000"/>
                </a:solidFill>
                <a:latin typeface="Arial"/>
                <a:sym typeface="Arial"/>
              </a:rPr>
              <a:t> </a:t>
            </a:r>
            <a:r>
              <a:rPr lang="pt-BR" sz="2000" i="0" kern="0" dirty="0" err="1">
                <a:solidFill>
                  <a:srgbClr val="000000"/>
                </a:solidFill>
                <a:latin typeface="Arial"/>
                <a:sym typeface="Arial"/>
              </a:rPr>
              <a:t>install</a:t>
            </a:r>
            <a:r>
              <a:rPr lang="pt-BR" sz="2000" b="0" i="0" kern="0" dirty="0">
                <a:solidFill>
                  <a:srgbClr val="000000"/>
                </a:solidFill>
                <a:latin typeface="Arial"/>
                <a:sym typeface="Arial"/>
              </a:rPr>
              <a:t> redis</a:t>
            </a:r>
          </a:p>
        </p:txBody>
      </p:sp>
      <p:sp>
        <p:nvSpPr>
          <p:cNvPr id="5" name="Rectangle 4"/>
          <p:cNvSpPr/>
          <p:nvPr/>
        </p:nvSpPr>
        <p:spPr>
          <a:xfrm>
            <a:off x="1107582" y="339913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systemctl</a:t>
            </a:r>
            <a:r>
              <a:rPr lang="pt-BR" sz="2000" b="0" i="0" kern="0" dirty="0">
                <a:solidFill>
                  <a:srgbClr val="000000"/>
                </a:solidFill>
                <a:latin typeface="Arial"/>
                <a:sym typeface="Arial"/>
              </a:rPr>
              <a:t> </a:t>
            </a:r>
            <a:r>
              <a:rPr lang="pt-BR" sz="2000" i="0" kern="0" dirty="0">
                <a:solidFill>
                  <a:srgbClr val="000000"/>
                </a:solidFill>
                <a:latin typeface="Arial"/>
                <a:sym typeface="Arial"/>
              </a:rPr>
              <a:t>start</a:t>
            </a:r>
            <a:r>
              <a:rPr lang="pt-BR" sz="2000" b="0" i="0" kern="0" dirty="0">
                <a:solidFill>
                  <a:srgbClr val="000000"/>
                </a:solidFill>
                <a:latin typeface="Arial"/>
                <a:sym typeface="Arial"/>
              </a:rPr>
              <a:t> | stop | status redis</a:t>
            </a:r>
          </a:p>
        </p:txBody>
      </p:sp>
      <p:sp>
        <p:nvSpPr>
          <p:cNvPr id="6" name="Rectangle 5"/>
          <p:cNvSpPr/>
          <p:nvPr/>
        </p:nvSpPr>
        <p:spPr>
          <a:xfrm>
            <a:off x="1107582" y="4882216"/>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a:solidFill>
                  <a:srgbClr val="000000"/>
                </a:solidFill>
                <a:latin typeface="Arial"/>
                <a:sym typeface="Arial"/>
              </a:rPr>
              <a:t>systemctl </a:t>
            </a:r>
            <a:r>
              <a:rPr lang="pt-BR" sz="2000" i="0" kern="0" dirty="0" err="1">
                <a:solidFill>
                  <a:srgbClr val="000000"/>
                </a:solidFill>
                <a:latin typeface="Arial"/>
                <a:sym typeface="Arial"/>
              </a:rPr>
              <a:t>enable</a:t>
            </a:r>
            <a:r>
              <a:rPr lang="pt-BR" sz="2000" i="0" kern="0" dirty="0">
                <a:solidFill>
                  <a:srgbClr val="000000"/>
                </a:solidFill>
                <a:latin typeface="Arial"/>
                <a:sym typeface="Arial"/>
              </a:rPr>
              <a:t> </a:t>
            </a:r>
            <a:r>
              <a:rPr lang="pt-BR" sz="2000" b="0" i="0" kern="0" dirty="0">
                <a:solidFill>
                  <a:srgbClr val="000000"/>
                </a:solidFill>
                <a:latin typeface="Arial"/>
                <a:sym typeface="Arial"/>
              </a:rPr>
              <a:t>redis</a:t>
            </a:r>
          </a:p>
        </p:txBody>
      </p:sp>
    </p:spTree>
    <p:extLst>
      <p:ext uri="{BB962C8B-B14F-4D97-AF65-F5344CB8AC3E}">
        <p14:creationId xmlns:p14="http://schemas.microsoft.com/office/powerpoint/2010/main" val="37199942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Instale 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startAt="5"/>
            </a:pPr>
            <a:r>
              <a:rPr lang="pt-BR" sz="2000" b="0" i="0" kern="0" dirty="0">
                <a:solidFill>
                  <a:srgbClr val="000000"/>
                </a:solidFill>
                <a:latin typeface="Arial"/>
                <a:sym typeface="Arial"/>
              </a:rPr>
              <a:t>Verifique a instalação</a:t>
            </a:r>
          </a:p>
          <a:p>
            <a:pPr marL="457109" indent="-457109" defTabSz="914217">
              <a:buFont typeface="+mj-lt"/>
              <a:buAutoNum type="arabicPeriod" startAt="5"/>
            </a:pPr>
            <a:endParaRPr lang="pt-BR" sz="2000" b="0" i="0" kern="0" dirty="0">
              <a:solidFill>
                <a:srgbClr val="000000"/>
              </a:solidFill>
              <a:latin typeface="Arial"/>
              <a:sym typeface="Arial"/>
            </a:endParaRPr>
          </a:p>
          <a:p>
            <a:pPr marL="457109" indent="-457109" defTabSz="914217">
              <a:buFont typeface="+mj-lt"/>
              <a:buAutoNum type="arabicPeriod" startAt="5"/>
            </a:pPr>
            <a:endParaRPr lang="pt-BR" sz="2000" b="0" i="0" kern="0" dirty="0">
              <a:solidFill>
                <a:srgbClr val="000000"/>
              </a:solidFill>
              <a:latin typeface="Arial"/>
              <a:sym typeface="Arial"/>
            </a:endParaRPr>
          </a:p>
          <a:p>
            <a:pPr marL="457109" indent="-457109" defTabSz="914217">
              <a:buFont typeface="+mj-lt"/>
              <a:buAutoNum type="arabicPeriod" startAt="5"/>
            </a:pPr>
            <a:endParaRPr lang="pt-BR" sz="2000" b="0" i="0" kern="0" dirty="0">
              <a:solidFill>
                <a:srgbClr val="000000"/>
              </a:solidFill>
              <a:latin typeface="Arial"/>
              <a:sym typeface="Arial"/>
            </a:endParaRPr>
          </a:p>
          <a:p>
            <a:pPr marL="0" indent="0" defTabSz="914217">
              <a:buNone/>
            </a:pPr>
            <a:r>
              <a:rPr lang="pt-BR" sz="2000" b="0" i="0" kern="0" dirty="0">
                <a:solidFill>
                  <a:srgbClr val="000000"/>
                </a:solidFill>
                <a:latin typeface="Arial"/>
                <a:sym typeface="Arial"/>
              </a:rPr>
              <a:t>Se estiver ok, a resposta será: “PONG”.</a:t>
            </a:r>
          </a:p>
        </p:txBody>
      </p:sp>
      <p:sp>
        <p:nvSpPr>
          <p:cNvPr id="8" name="Rectangle 7"/>
          <p:cNvSpPr/>
          <p:nvPr/>
        </p:nvSpPr>
        <p:spPr>
          <a:xfrm>
            <a:off x="1107582" y="191605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redis-</a:t>
            </a:r>
            <a:r>
              <a:rPr lang="pt-BR" sz="2000" b="0" i="0" kern="0" dirty="0" err="1">
                <a:solidFill>
                  <a:srgbClr val="000000"/>
                </a:solidFill>
                <a:latin typeface="Arial"/>
                <a:sym typeface="Arial"/>
              </a:rPr>
              <a:t>cli</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ping</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2538991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Configuração do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pPr>
            <a:r>
              <a:rPr lang="pt-BR" sz="2000" b="0" i="0" kern="0" dirty="0">
                <a:solidFill>
                  <a:srgbClr val="000000"/>
                </a:solidFill>
                <a:latin typeface="Arial"/>
                <a:sym typeface="Arial"/>
              </a:rPr>
              <a:t>O Redis fornece duas opções para persistência de disco:</a:t>
            </a:r>
          </a:p>
          <a:p>
            <a:pPr marL="0" indent="0" defTabSz="914217">
              <a:buNone/>
            </a:pPr>
            <a:endParaRPr lang="pt-BR" sz="2000" b="0" i="0" kern="0" dirty="0">
              <a:solidFill>
                <a:srgbClr val="000000"/>
              </a:solidFill>
              <a:latin typeface="Arial"/>
              <a:sym typeface="Arial"/>
            </a:endParaRPr>
          </a:p>
          <a:p>
            <a:pPr marL="342831" indent="-342831" defTabSz="914217"/>
            <a:r>
              <a:rPr lang="pt-BR" sz="2000" b="0" i="0" kern="0" dirty="0" err="1">
                <a:solidFill>
                  <a:srgbClr val="000000"/>
                </a:solidFill>
                <a:latin typeface="Arial"/>
                <a:sym typeface="Arial"/>
              </a:rPr>
              <a:t>Ponit</a:t>
            </a:r>
            <a:r>
              <a:rPr lang="pt-BR" sz="2000" b="0" i="0" kern="0" dirty="0">
                <a:solidFill>
                  <a:srgbClr val="000000"/>
                </a:solidFill>
                <a:latin typeface="Arial"/>
                <a:sym typeface="Arial"/>
              </a:rPr>
              <a:t>-</a:t>
            </a:r>
            <a:r>
              <a:rPr lang="pt-BR" sz="2000" b="0" i="0" kern="0" dirty="0" err="1">
                <a:solidFill>
                  <a:srgbClr val="000000"/>
                </a:solidFill>
                <a:latin typeface="Arial"/>
                <a:sym typeface="Arial"/>
              </a:rPr>
              <a:t>in-Time</a:t>
            </a:r>
            <a:r>
              <a:rPr lang="pt-BR" sz="2000" b="0" i="0" kern="0" dirty="0">
                <a:solidFill>
                  <a:srgbClr val="000000"/>
                </a:solidFill>
                <a:latin typeface="Arial"/>
                <a:sym typeface="Arial"/>
              </a:rPr>
              <a:t> Instantâneo de conjunto de dados, feitos em intervalos especificados (RDB), e;</a:t>
            </a:r>
          </a:p>
          <a:p>
            <a:pPr marL="342831" indent="-342831" defTabSz="914217"/>
            <a:r>
              <a:rPr lang="pt-BR" sz="2000" b="0" i="0" kern="0" dirty="0" err="1">
                <a:solidFill>
                  <a:srgbClr val="000000"/>
                </a:solidFill>
                <a:latin typeface="Arial"/>
                <a:sym typeface="Arial"/>
              </a:rPr>
              <a:t>Append-Only</a:t>
            </a:r>
            <a:r>
              <a:rPr lang="pt-BR" sz="2000" b="0" i="0" kern="0" dirty="0">
                <a:solidFill>
                  <a:srgbClr val="000000"/>
                </a:solidFill>
                <a:latin typeface="Arial"/>
                <a:sym typeface="Arial"/>
              </a:rPr>
              <a:t>, anexando apenas logs de todas as operações de gravação executadas pelo servidor (AOF – </a:t>
            </a:r>
            <a:r>
              <a:rPr lang="pt-BR" sz="2000" b="0" i="0" kern="0" dirty="0" err="1">
                <a:solidFill>
                  <a:srgbClr val="000000"/>
                </a:solidFill>
                <a:latin typeface="Arial"/>
                <a:sym typeface="Arial"/>
              </a:rPr>
              <a:t>Append</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only</a:t>
            </a:r>
            <a:r>
              <a:rPr lang="pt-BR" sz="2000" b="0" i="0" kern="0" dirty="0">
                <a:solidFill>
                  <a:srgbClr val="000000"/>
                </a:solidFill>
                <a:latin typeface="Arial"/>
                <a:sym typeface="Arial"/>
              </a:rPr>
              <a:t> File).</a:t>
            </a:r>
          </a:p>
          <a:p>
            <a:pPr marL="0" indent="0" defTabSz="914217">
              <a:buNone/>
            </a:pPr>
            <a:endParaRPr lang="pt-BR" sz="2000" b="0" i="0" kern="0" dirty="0">
              <a:solidFill>
                <a:srgbClr val="000000"/>
              </a:solidFill>
              <a:latin typeface="Arial"/>
              <a:sym typeface="Arial"/>
            </a:endParaRPr>
          </a:p>
          <a:p>
            <a:pPr marL="0" indent="0" defTabSz="914217">
              <a:buNone/>
            </a:pPr>
            <a:r>
              <a:rPr lang="pt-BR" sz="2000" b="0" i="0" kern="0" dirty="0">
                <a:solidFill>
                  <a:srgbClr val="000000"/>
                </a:solidFill>
                <a:latin typeface="Arial"/>
                <a:sym typeface="Arial"/>
              </a:rPr>
              <a:t>Como a persistência do instantâneo point-in-time é ativada por padrão, você só precisa configurar a persistência AOF:</a:t>
            </a:r>
          </a:p>
          <a:p>
            <a:pPr marL="0" indent="0" defTabSz="914217">
              <a:buNone/>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Por questões de segurança, copie o arquivo </a:t>
            </a:r>
            <a:r>
              <a:rPr lang="pt-BR" sz="2000" b="0" kern="0" dirty="0" err="1">
                <a:solidFill>
                  <a:srgbClr val="000000"/>
                </a:solidFill>
                <a:latin typeface="Arial"/>
                <a:sym typeface="Arial"/>
              </a:rPr>
              <a:t>redis.conf</a:t>
            </a:r>
            <a:r>
              <a:rPr lang="pt-BR" sz="2000" b="0" kern="0" dirty="0">
                <a:solidFill>
                  <a:srgbClr val="000000"/>
                </a:solidFill>
                <a:latin typeface="Arial"/>
                <a:sym typeface="Arial"/>
              </a:rPr>
              <a:t>:</a:t>
            </a:r>
          </a:p>
          <a:p>
            <a:pPr marL="0" indent="0" defTabSz="914217">
              <a:buNone/>
            </a:pPr>
            <a:endParaRPr lang="pt-BR" sz="2000" b="0" i="0" kern="0" dirty="0">
              <a:solidFill>
                <a:srgbClr val="000000"/>
              </a:solidFill>
              <a:latin typeface="Arial"/>
              <a:sym typeface="Arial"/>
            </a:endParaRPr>
          </a:p>
        </p:txBody>
      </p:sp>
      <p:sp>
        <p:nvSpPr>
          <p:cNvPr id="8" name="Rectangle 7"/>
          <p:cNvSpPr/>
          <p:nvPr/>
        </p:nvSpPr>
        <p:spPr>
          <a:xfrm>
            <a:off x="1107582" y="5457626"/>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cp</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etc</a:t>
            </a:r>
            <a:r>
              <a:rPr lang="pt-BR" sz="2000" b="0" i="0" kern="0" dirty="0">
                <a:solidFill>
                  <a:srgbClr val="000000"/>
                </a:solidFill>
                <a:latin typeface="Arial"/>
                <a:sym typeface="Arial"/>
              </a:rPr>
              <a:t>/</a:t>
            </a:r>
            <a:r>
              <a:rPr lang="pt-BR" sz="2000" b="0" i="0" kern="0" dirty="0" err="1">
                <a:solidFill>
                  <a:srgbClr val="000000"/>
                </a:solidFill>
                <a:latin typeface="Arial"/>
                <a:sym typeface="Arial"/>
              </a:rPr>
              <a:t>redis.conf</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etc</a:t>
            </a:r>
            <a:r>
              <a:rPr lang="pt-BR" sz="2000" b="0" i="0" kern="0" dirty="0">
                <a:solidFill>
                  <a:srgbClr val="000000"/>
                </a:solidFill>
                <a:latin typeface="Arial"/>
                <a:sym typeface="Arial"/>
              </a:rPr>
              <a:t>/</a:t>
            </a:r>
            <a:r>
              <a:rPr lang="pt-BR" sz="2000" b="0" i="0" kern="0" dirty="0" err="1">
                <a:solidFill>
                  <a:srgbClr val="000000"/>
                </a:solidFill>
                <a:latin typeface="Arial"/>
                <a:sym typeface="Arial"/>
              </a:rPr>
              <a:t>redis.conf.ori</a:t>
            </a:r>
            <a:endParaRPr lang="pt-BR" sz="2000" b="0" i="0" kern="0" dirty="0">
              <a:solidFill>
                <a:srgbClr val="000000"/>
              </a:solidFill>
              <a:latin typeface="Arial"/>
              <a:sym typeface="Arial"/>
            </a:endParaRPr>
          </a:p>
        </p:txBody>
      </p:sp>
    </p:spTree>
    <p:extLst>
      <p:ext uri="{BB962C8B-B14F-4D97-AF65-F5344CB8AC3E}">
        <p14:creationId xmlns:p14="http://schemas.microsoft.com/office/powerpoint/2010/main" val="2813441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Configuração do Banco de Dados</a:t>
            </a:r>
            <a:endParaRPr lang="en-US" dirty="0"/>
          </a:p>
        </p:txBody>
      </p:sp>
      <p:sp>
        <p:nvSpPr>
          <p:cNvPr id="7" name="Content Placeholder 2"/>
          <p:cNvSpPr txBox="1">
            <a:spLocks/>
          </p:cNvSpPr>
          <p:nvPr/>
        </p:nvSpPr>
        <p:spPr bwMode="auto">
          <a:xfrm>
            <a:off x="468314" y="908720"/>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startAt="2"/>
            </a:pPr>
            <a:r>
              <a:rPr lang="pt-BR" sz="2000" b="0" i="0" kern="0" dirty="0">
                <a:solidFill>
                  <a:srgbClr val="000000"/>
                </a:solidFill>
                <a:latin typeface="Arial"/>
                <a:sym typeface="Arial"/>
              </a:rPr>
              <a:t>Usando o editor VIM edite o arquivo </a:t>
            </a:r>
            <a:r>
              <a:rPr lang="pt-BR" sz="2000" b="0" kern="0" dirty="0" err="1">
                <a:solidFill>
                  <a:srgbClr val="000000"/>
                </a:solidFill>
                <a:latin typeface="Arial"/>
                <a:sym typeface="Arial"/>
              </a:rPr>
              <a:t>redis.conf</a:t>
            </a:r>
            <a:r>
              <a:rPr lang="pt-BR" sz="2000" b="0" kern="0" dirty="0">
                <a:solidFill>
                  <a:srgbClr val="000000"/>
                </a:solidFill>
                <a:latin typeface="Arial"/>
                <a:sym typeface="Arial"/>
              </a:rPr>
              <a:t>:</a:t>
            </a:r>
          </a:p>
          <a:p>
            <a:pPr marL="457109" indent="-457109" defTabSz="914217">
              <a:buFont typeface="+mj-lt"/>
              <a:buAutoNum type="arabicPeriod" startAt="2"/>
            </a:pPr>
            <a:endParaRPr lang="pt-BR" sz="2000" b="0" kern="0" dirty="0">
              <a:solidFill>
                <a:srgbClr val="000000"/>
              </a:solidFill>
              <a:latin typeface="Arial"/>
              <a:sym typeface="Arial"/>
            </a:endParaRPr>
          </a:p>
          <a:p>
            <a:pPr marL="457109" indent="-457109" defTabSz="914217">
              <a:buFont typeface="+mj-lt"/>
              <a:buAutoNum type="arabicPeriod" startAt="2"/>
            </a:pPr>
            <a:endParaRPr lang="pt-BR" sz="2000" b="0" kern="0" dirty="0">
              <a:solidFill>
                <a:srgbClr val="000000"/>
              </a:solidFill>
              <a:latin typeface="Arial"/>
              <a:sym typeface="Arial"/>
            </a:endParaRPr>
          </a:p>
          <a:p>
            <a:pPr marL="457109" indent="-457109" defTabSz="914217">
              <a:buFont typeface="+mj-lt"/>
              <a:buAutoNum type="arabicPeriod" startAt="2"/>
            </a:pPr>
            <a:endParaRPr lang="pt-BR" sz="2000" b="0" kern="0" dirty="0">
              <a:solidFill>
                <a:srgbClr val="000000"/>
              </a:solidFill>
              <a:latin typeface="Arial"/>
              <a:sym typeface="Arial"/>
            </a:endParaRPr>
          </a:p>
          <a:p>
            <a:pPr marL="457109" indent="-457109" defTabSz="914217">
              <a:buFont typeface="+mj-lt"/>
              <a:buAutoNum type="arabicPeriod" startAt="2"/>
            </a:pPr>
            <a:r>
              <a:rPr lang="pt-BR" sz="2000" b="0" i="0" kern="0" dirty="0">
                <a:solidFill>
                  <a:srgbClr val="000000"/>
                </a:solidFill>
                <a:latin typeface="Arial"/>
                <a:sym typeface="Arial"/>
              </a:rPr>
              <a:t>Procure pela palavra </a:t>
            </a:r>
            <a:r>
              <a:rPr lang="pt-BR" sz="2000" b="0" kern="0" dirty="0" err="1">
                <a:solidFill>
                  <a:srgbClr val="000000"/>
                </a:solidFill>
                <a:latin typeface="Arial"/>
                <a:sym typeface="Arial"/>
              </a:rPr>
              <a:t>appendonly</a:t>
            </a:r>
            <a:r>
              <a:rPr lang="pt-BR" sz="2000" b="0" i="0" kern="0" dirty="0">
                <a:solidFill>
                  <a:srgbClr val="000000"/>
                </a:solidFill>
                <a:latin typeface="Arial"/>
                <a:sym typeface="Arial"/>
              </a:rPr>
              <a:t> e altere seu valor para:</a:t>
            </a:r>
          </a:p>
          <a:p>
            <a:pPr marL="457109" indent="-457109" defTabSz="914217">
              <a:buFont typeface="+mj-lt"/>
              <a:buAutoNum type="arabicPeriod" startAt="2"/>
            </a:pPr>
            <a:endParaRPr lang="pt-BR" sz="2000" b="0" kern="0" dirty="0">
              <a:solidFill>
                <a:srgbClr val="000000"/>
              </a:solidFill>
              <a:latin typeface="Arial"/>
              <a:sym typeface="Arial"/>
            </a:endParaRPr>
          </a:p>
          <a:p>
            <a:pPr marL="457109" indent="-457109" defTabSz="914217">
              <a:buFont typeface="+mj-lt"/>
              <a:buAutoNum type="arabicPeriod" startAt="2"/>
            </a:pPr>
            <a:endParaRPr lang="pt-BR" sz="2000" b="0" kern="0" dirty="0">
              <a:solidFill>
                <a:srgbClr val="000000"/>
              </a:solidFill>
              <a:latin typeface="Arial"/>
              <a:sym typeface="Arial"/>
            </a:endParaRPr>
          </a:p>
          <a:p>
            <a:pPr marL="457109" indent="-457109" defTabSz="914217">
              <a:buFont typeface="+mj-lt"/>
              <a:buAutoNum type="arabicPeriod" startAt="2"/>
            </a:pPr>
            <a:endParaRPr lang="pt-BR" sz="2000" b="0" kern="0" dirty="0">
              <a:solidFill>
                <a:srgbClr val="000000"/>
              </a:solidFill>
              <a:latin typeface="Arial"/>
              <a:sym typeface="Arial"/>
            </a:endParaRPr>
          </a:p>
          <a:p>
            <a:pPr marL="457109" indent="-457109" defTabSz="914217">
              <a:buFont typeface="+mj-lt"/>
              <a:buAutoNum type="arabicPeriod" startAt="2"/>
            </a:pPr>
            <a:endParaRPr lang="pt-BR" sz="2000" b="0" kern="0" dirty="0">
              <a:solidFill>
                <a:srgbClr val="000000"/>
              </a:solidFill>
              <a:latin typeface="Arial"/>
              <a:sym typeface="Arial"/>
            </a:endParaRPr>
          </a:p>
          <a:p>
            <a:pPr marL="457109" indent="-457109" defTabSz="914217">
              <a:buFont typeface="+mj-lt"/>
              <a:buAutoNum type="arabicPeriod" startAt="2"/>
            </a:pPr>
            <a:r>
              <a:rPr lang="pt-BR" sz="2000" b="0" i="0" kern="0" dirty="0">
                <a:solidFill>
                  <a:srgbClr val="000000"/>
                </a:solidFill>
                <a:latin typeface="Arial"/>
                <a:sym typeface="Arial"/>
              </a:rPr>
              <a:t>Procure pela palavra </a:t>
            </a:r>
            <a:r>
              <a:rPr lang="pt-BR" sz="2000" i="0" kern="0" dirty="0" err="1">
                <a:solidFill>
                  <a:srgbClr val="000000"/>
                </a:solidFill>
                <a:latin typeface="Arial"/>
                <a:sym typeface="Arial"/>
              </a:rPr>
              <a:t>appendfsync</a:t>
            </a:r>
            <a:r>
              <a:rPr lang="pt-BR" sz="2000" b="0" i="0" kern="0" dirty="0">
                <a:solidFill>
                  <a:srgbClr val="000000"/>
                </a:solidFill>
                <a:latin typeface="Arial"/>
                <a:sym typeface="Arial"/>
              </a:rPr>
              <a:t> e altere seu valor para:</a:t>
            </a:r>
          </a:p>
          <a:p>
            <a:pPr marL="0" indent="0" defTabSz="914217">
              <a:buNone/>
            </a:pPr>
            <a:endParaRPr lang="pt-BR" sz="2000" b="0" i="0" kern="0" dirty="0">
              <a:solidFill>
                <a:srgbClr val="000000"/>
              </a:solidFill>
              <a:latin typeface="Arial"/>
              <a:sym typeface="Arial"/>
            </a:endParaRPr>
          </a:p>
        </p:txBody>
      </p:sp>
      <p:sp>
        <p:nvSpPr>
          <p:cNvPr id="8" name="Rectangle 7"/>
          <p:cNvSpPr/>
          <p:nvPr/>
        </p:nvSpPr>
        <p:spPr>
          <a:xfrm>
            <a:off x="1107582" y="1572641"/>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vim /</a:t>
            </a:r>
            <a:r>
              <a:rPr lang="pt-BR" sz="2000" b="0" i="0" kern="0" dirty="0" err="1">
                <a:solidFill>
                  <a:srgbClr val="000000"/>
                </a:solidFill>
                <a:latin typeface="Arial"/>
                <a:sym typeface="Arial"/>
              </a:rPr>
              <a:t>etc</a:t>
            </a:r>
            <a:r>
              <a:rPr lang="pt-BR" sz="2000" b="0" i="0" kern="0" dirty="0">
                <a:solidFill>
                  <a:srgbClr val="000000"/>
                </a:solidFill>
                <a:latin typeface="Arial"/>
                <a:sym typeface="Arial"/>
              </a:rPr>
              <a:t>/</a:t>
            </a:r>
            <a:r>
              <a:rPr lang="pt-BR" sz="2000" b="0" i="0" kern="0" dirty="0" err="1">
                <a:solidFill>
                  <a:srgbClr val="000000"/>
                </a:solidFill>
                <a:latin typeface="Arial"/>
                <a:sym typeface="Arial"/>
              </a:rPr>
              <a:t>redis.conf</a:t>
            </a:r>
            <a:endParaRPr lang="pt-BR" sz="2000" b="0" i="0" kern="0" dirty="0">
              <a:solidFill>
                <a:srgbClr val="000000"/>
              </a:solidFill>
              <a:latin typeface="Arial"/>
              <a:sym typeface="Arial"/>
            </a:endParaRPr>
          </a:p>
        </p:txBody>
      </p:sp>
      <p:sp>
        <p:nvSpPr>
          <p:cNvPr id="5" name="Rectangle 4"/>
          <p:cNvSpPr/>
          <p:nvPr/>
        </p:nvSpPr>
        <p:spPr>
          <a:xfrm>
            <a:off x="1107582" y="278867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kern="0" dirty="0">
                <a:solidFill>
                  <a:srgbClr val="000000"/>
                </a:solidFill>
                <a:latin typeface="Arial"/>
                <a:sym typeface="Arial"/>
              </a:rPr>
              <a:t>Para buscar uma palavra:  </a:t>
            </a:r>
            <a:r>
              <a:rPr lang="pt-BR" sz="2000" b="0" i="0" kern="0" dirty="0">
                <a:solidFill>
                  <a:srgbClr val="000000"/>
                </a:solidFill>
                <a:latin typeface="Arial"/>
                <a:sym typeface="Arial"/>
              </a:rPr>
              <a:t>&lt;ESC&gt; + /&lt;palavra&gt;: /</a:t>
            </a:r>
            <a:r>
              <a:rPr lang="pt-BR" sz="2000" b="0" i="0" kern="0" dirty="0" err="1">
                <a:solidFill>
                  <a:srgbClr val="000000"/>
                </a:solidFill>
                <a:latin typeface="Arial"/>
                <a:sym typeface="Arial"/>
              </a:rPr>
              <a:t>appendonly</a:t>
            </a:r>
            <a:endParaRPr lang="pt-BR" sz="2000" b="0" i="0" kern="0" dirty="0">
              <a:solidFill>
                <a:srgbClr val="000000"/>
              </a:solidFill>
              <a:latin typeface="Arial"/>
              <a:sym typeface="Arial"/>
            </a:endParaRPr>
          </a:p>
        </p:txBody>
      </p:sp>
      <p:sp>
        <p:nvSpPr>
          <p:cNvPr id="6" name="Rectangle 5"/>
          <p:cNvSpPr/>
          <p:nvPr/>
        </p:nvSpPr>
        <p:spPr>
          <a:xfrm>
            <a:off x="1107582" y="3452595"/>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err="1">
                <a:solidFill>
                  <a:srgbClr val="000000"/>
                </a:solidFill>
                <a:latin typeface="Arial"/>
                <a:sym typeface="Arial"/>
              </a:rPr>
              <a:t>appendonly</a:t>
            </a:r>
            <a:r>
              <a:rPr lang="pt-BR" sz="2000" b="0" i="0" kern="0" dirty="0">
                <a:solidFill>
                  <a:srgbClr val="000000"/>
                </a:solidFill>
                <a:latin typeface="Arial"/>
                <a:sym typeface="Arial"/>
              </a:rPr>
              <a:t> </a:t>
            </a:r>
            <a:r>
              <a:rPr lang="pt-BR" sz="2000" i="0" kern="0" dirty="0" err="1">
                <a:solidFill>
                  <a:srgbClr val="000000"/>
                </a:solidFill>
                <a:latin typeface="Arial"/>
                <a:sym typeface="Arial"/>
              </a:rPr>
              <a:t>yes</a:t>
            </a:r>
            <a:endParaRPr lang="pt-BR" sz="2000" i="0" kern="0" dirty="0">
              <a:solidFill>
                <a:srgbClr val="000000"/>
              </a:solidFill>
              <a:latin typeface="Arial"/>
              <a:sym typeface="Arial"/>
            </a:endParaRPr>
          </a:p>
        </p:txBody>
      </p:sp>
      <p:sp>
        <p:nvSpPr>
          <p:cNvPr id="9" name="Rectangle 8"/>
          <p:cNvSpPr/>
          <p:nvPr/>
        </p:nvSpPr>
        <p:spPr>
          <a:xfrm>
            <a:off x="1107582" y="4726413"/>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b="0" kern="0" dirty="0">
                <a:solidFill>
                  <a:srgbClr val="000000"/>
                </a:solidFill>
                <a:latin typeface="Arial"/>
                <a:sym typeface="Arial"/>
              </a:rPr>
              <a:t>Para buscar uma palavra:  </a:t>
            </a:r>
            <a:r>
              <a:rPr lang="pt-BR" sz="2000" b="0" i="0" kern="0" dirty="0">
                <a:solidFill>
                  <a:srgbClr val="000000"/>
                </a:solidFill>
                <a:latin typeface="Arial"/>
                <a:sym typeface="Arial"/>
              </a:rPr>
              <a:t>&lt;ESC&gt; + /&lt;palavra&gt;: /</a:t>
            </a:r>
            <a:r>
              <a:rPr lang="pt-BR" sz="2000" b="0" i="0" kern="0" dirty="0" err="1">
                <a:solidFill>
                  <a:srgbClr val="000000"/>
                </a:solidFill>
                <a:latin typeface="Arial"/>
                <a:sym typeface="Arial"/>
              </a:rPr>
              <a:t>appendfsync</a:t>
            </a:r>
            <a:endParaRPr lang="pt-BR" sz="2000" b="0" i="0" kern="0" dirty="0">
              <a:solidFill>
                <a:srgbClr val="000000"/>
              </a:solidFill>
              <a:latin typeface="Arial"/>
              <a:sym typeface="Arial"/>
            </a:endParaRPr>
          </a:p>
        </p:txBody>
      </p:sp>
      <p:sp>
        <p:nvSpPr>
          <p:cNvPr id="10" name="Rectangle 9"/>
          <p:cNvSpPr/>
          <p:nvPr/>
        </p:nvSpPr>
        <p:spPr>
          <a:xfrm>
            <a:off x="1107582" y="5390335"/>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err="1">
                <a:solidFill>
                  <a:srgbClr val="000000"/>
                </a:solidFill>
                <a:latin typeface="Arial"/>
                <a:sym typeface="Arial"/>
              </a:rPr>
              <a:t>appendfsync</a:t>
            </a:r>
            <a:r>
              <a:rPr lang="pt-BR" sz="2000" b="0" i="0" kern="0" dirty="0">
                <a:solidFill>
                  <a:srgbClr val="000000"/>
                </a:solidFill>
                <a:latin typeface="Arial"/>
                <a:sym typeface="Arial"/>
              </a:rPr>
              <a:t> </a:t>
            </a:r>
            <a:r>
              <a:rPr lang="pt-BR" sz="2000" i="0" kern="0" dirty="0" err="1">
                <a:solidFill>
                  <a:srgbClr val="000000"/>
                </a:solidFill>
                <a:latin typeface="Arial"/>
                <a:sym typeface="Arial"/>
              </a:rPr>
              <a:t>everysec</a:t>
            </a:r>
            <a:endParaRPr lang="pt-BR" sz="2000" i="0" kern="0" dirty="0">
              <a:solidFill>
                <a:srgbClr val="000000"/>
              </a:solidFill>
              <a:latin typeface="Arial"/>
              <a:sym typeface="Arial"/>
            </a:endParaRPr>
          </a:p>
        </p:txBody>
      </p:sp>
    </p:spTree>
    <p:extLst>
      <p:ext uri="{BB962C8B-B14F-4D97-AF65-F5344CB8AC3E}">
        <p14:creationId xmlns:p14="http://schemas.microsoft.com/office/powerpoint/2010/main" val="29357017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Configuração do Banco de Dados</a:t>
            </a:r>
            <a:endParaRPr lang="en-US" dirty="0"/>
          </a:p>
        </p:txBody>
      </p:sp>
      <p:sp>
        <p:nvSpPr>
          <p:cNvPr id="7" name="Content Placeholder 2"/>
          <p:cNvSpPr txBox="1">
            <a:spLocks/>
          </p:cNvSpPr>
          <p:nvPr/>
        </p:nvSpPr>
        <p:spPr bwMode="auto">
          <a:xfrm>
            <a:off x="468314" y="1305386"/>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startAt="5"/>
            </a:pPr>
            <a:r>
              <a:rPr lang="pt-BR" sz="2000" b="0" i="0" kern="0" dirty="0">
                <a:solidFill>
                  <a:srgbClr val="000000"/>
                </a:solidFill>
                <a:latin typeface="Arial"/>
                <a:sym typeface="Arial"/>
              </a:rPr>
              <a:t>Saia do arquivo salvando as alterações:</a:t>
            </a:r>
          </a:p>
          <a:p>
            <a:pPr marL="457109" indent="-457109" defTabSz="914217">
              <a:buFont typeface="+mj-lt"/>
              <a:buAutoNum type="arabicPeriod" startAt="5"/>
            </a:pPr>
            <a:endParaRPr lang="pt-BR" sz="2000" b="0" i="0" kern="0" dirty="0">
              <a:solidFill>
                <a:srgbClr val="000000"/>
              </a:solidFill>
              <a:latin typeface="Arial"/>
              <a:sym typeface="Arial"/>
            </a:endParaRPr>
          </a:p>
          <a:p>
            <a:pPr marL="457109" indent="-457109" defTabSz="914217">
              <a:buFont typeface="+mj-lt"/>
              <a:buAutoNum type="arabicPeriod" startAt="5"/>
            </a:pPr>
            <a:endParaRPr lang="pt-BR" sz="2000" b="0" i="0" kern="0" dirty="0">
              <a:solidFill>
                <a:srgbClr val="000000"/>
              </a:solidFill>
              <a:latin typeface="Arial"/>
              <a:sym typeface="Arial"/>
            </a:endParaRPr>
          </a:p>
          <a:p>
            <a:pPr marL="457109" indent="-457109" defTabSz="914217">
              <a:buFont typeface="+mj-lt"/>
              <a:buAutoNum type="arabicPeriod" startAt="5"/>
            </a:pPr>
            <a:endParaRPr lang="pt-BR" sz="2000" b="0" i="0" kern="0" dirty="0">
              <a:solidFill>
                <a:srgbClr val="000000"/>
              </a:solidFill>
              <a:latin typeface="Arial"/>
              <a:sym typeface="Arial"/>
            </a:endParaRPr>
          </a:p>
          <a:p>
            <a:pPr marL="457109" indent="-457109" defTabSz="914217">
              <a:buFont typeface="+mj-lt"/>
              <a:buAutoNum type="arabicPeriod" startAt="5"/>
            </a:pPr>
            <a:r>
              <a:rPr lang="pt-BR" sz="2000" b="0" i="0" kern="0" dirty="0">
                <a:solidFill>
                  <a:srgbClr val="000000"/>
                </a:solidFill>
                <a:latin typeface="Arial"/>
                <a:sym typeface="Arial"/>
              </a:rPr>
              <a:t>Reinicie o serviço do banco de dados:</a:t>
            </a:r>
          </a:p>
        </p:txBody>
      </p:sp>
      <p:sp>
        <p:nvSpPr>
          <p:cNvPr id="8" name="Rectangle 7"/>
          <p:cNvSpPr/>
          <p:nvPr/>
        </p:nvSpPr>
        <p:spPr>
          <a:xfrm>
            <a:off x="1107582" y="1969307"/>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&lt;ESC&gt; + </a:t>
            </a:r>
            <a:r>
              <a:rPr lang="pt-BR" sz="2000" i="0" kern="0" dirty="0" err="1">
                <a:solidFill>
                  <a:srgbClr val="000000"/>
                </a:solidFill>
                <a:latin typeface="Arial"/>
                <a:sym typeface="Arial"/>
              </a:rPr>
              <a:t>wq</a:t>
            </a:r>
            <a:r>
              <a:rPr lang="pt-BR" sz="2000" i="0" kern="0" dirty="0">
                <a:solidFill>
                  <a:srgbClr val="000000"/>
                </a:solidFill>
                <a:latin typeface="Arial"/>
                <a:sym typeface="Arial"/>
              </a:rPr>
              <a:t>!</a:t>
            </a:r>
          </a:p>
        </p:txBody>
      </p:sp>
      <p:sp>
        <p:nvSpPr>
          <p:cNvPr id="5" name="Rectangle 4"/>
          <p:cNvSpPr/>
          <p:nvPr/>
        </p:nvSpPr>
        <p:spPr>
          <a:xfrm>
            <a:off x="1107582" y="3185339"/>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service</a:t>
            </a:r>
            <a:r>
              <a:rPr lang="pt-BR" sz="2000" b="0" i="0" kern="0" dirty="0">
                <a:solidFill>
                  <a:srgbClr val="000000"/>
                </a:solidFill>
                <a:latin typeface="Arial"/>
                <a:sym typeface="Arial"/>
              </a:rPr>
              <a:t> redis </a:t>
            </a:r>
            <a:r>
              <a:rPr lang="pt-BR" sz="2000" i="0" kern="0" dirty="0" err="1">
                <a:solidFill>
                  <a:srgbClr val="000000"/>
                </a:solidFill>
                <a:latin typeface="Arial"/>
                <a:sym typeface="Arial"/>
              </a:rPr>
              <a:t>restart</a:t>
            </a:r>
            <a:endParaRPr lang="pt-BR" sz="2400" i="0" kern="0" dirty="0">
              <a:solidFill>
                <a:srgbClr val="000000"/>
              </a:solidFill>
              <a:latin typeface="Arial"/>
              <a:sym typeface="Arial"/>
            </a:endParaRPr>
          </a:p>
        </p:txBody>
      </p:sp>
    </p:spTree>
    <p:extLst>
      <p:ext uri="{BB962C8B-B14F-4D97-AF65-F5344CB8AC3E}">
        <p14:creationId xmlns:p14="http://schemas.microsoft.com/office/powerpoint/2010/main" val="3160375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43608" y="692696"/>
            <a:ext cx="5928339" cy="4439671"/>
          </a:xfrm>
          <a:prstGeom prst="rect">
            <a:avLst/>
          </a:prstGeom>
          <a:noFill/>
          <a:ln w="9525">
            <a:noFill/>
            <a:miter lim="800000"/>
            <a:headEnd/>
            <a:tailEnd/>
          </a:ln>
        </p:spPr>
      </p:pic>
      <p:sp>
        <p:nvSpPr>
          <p:cNvPr id="5" name="CaixaDeTexto 4"/>
          <p:cNvSpPr txBox="1"/>
          <p:nvPr/>
        </p:nvSpPr>
        <p:spPr>
          <a:xfrm>
            <a:off x="4860032" y="5517232"/>
            <a:ext cx="4932040" cy="461665"/>
          </a:xfrm>
          <a:prstGeom prst="rect">
            <a:avLst/>
          </a:prstGeom>
          <a:noFill/>
        </p:spPr>
        <p:txBody>
          <a:bodyPr wrap="square" rtlCol="0">
            <a:spAutoFit/>
          </a:bodyPr>
          <a:lstStyle/>
          <a:p>
            <a:r>
              <a:rPr lang="pt-BR" sz="2400" i="0" dirty="0">
                <a:solidFill>
                  <a:schemeClr val="bg2"/>
                </a:solidFill>
              </a:rPr>
              <a:t>Onde e Quem usa?</a:t>
            </a:r>
          </a:p>
        </p:txBody>
      </p:sp>
      <p:grpSp>
        <p:nvGrpSpPr>
          <p:cNvPr id="6" name="Group 3">
            <a:extLst>
              <a:ext uri="{FF2B5EF4-FFF2-40B4-BE49-F238E27FC236}">
                <a16:creationId xmlns:a16="http://schemas.microsoft.com/office/drawing/2014/main" id="{620B1DF9-3308-410A-838D-52ACE934739F}"/>
              </a:ext>
            </a:extLst>
          </p:cNvPr>
          <p:cNvGrpSpPr/>
          <p:nvPr/>
        </p:nvGrpSpPr>
        <p:grpSpPr>
          <a:xfrm>
            <a:off x="6945975" y="3534982"/>
            <a:ext cx="1867626" cy="1597385"/>
            <a:chOff x="940059" y="3284984"/>
            <a:chExt cx="3836191" cy="3168352"/>
          </a:xfrm>
        </p:grpSpPr>
        <p:pic>
          <p:nvPicPr>
            <p:cNvPr id="7" name="Picture 2">
              <a:extLst>
                <a:ext uri="{FF2B5EF4-FFF2-40B4-BE49-F238E27FC236}">
                  <a16:creationId xmlns:a16="http://schemas.microsoft.com/office/drawing/2014/main" id="{821CE89D-5547-4178-B461-2818C95D444E}"/>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D81B096D-7270-4271-BF3E-17C157E7D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672373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a:t>
            </a:r>
            <a:r>
              <a:rPr lang="pt-BR" dirty="0" err="1"/>
              <a:t>Tuning</a:t>
            </a:r>
            <a:r>
              <a:rPr lang="pt-BR" dirty="0"/>
              <a:t> Básico do Banco de Dados</a:t>
            </a:r>
            <a:endParaRPr lang="en-US" dirty="0"/>
          </a:p>
        </p:txBody>
      </p:sp>
      <p:sp>
        <p:nvSpPr>
          <p:cNvPr id="7" name="Content Placeholder 2"/>
          <p:cNvSpPr txBox="1">
            <a:spLocks/>
          </p:cNvSpPr>
          <p:nvPr/>
        </p:nvSpPr>
        <p:spPr bwMode="auto">
          <a:xfrm>
            <a:off x="468314" y="1314262"/>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a:pPr>
            <a:r>
              <a:rPr lang="pt-BR" sz="2000" b="0" i="0" kern="0" dirty="0">
                <a:solidFill>
                  <a:srgbClr val="000000"/>
                </a:solidFill>
                <a:latin typeface="Arial"/>
                <a:sym typeface="Arial"/>
              </a:rPr>
              <a:t>Mude o valor de </a:t>
            </a:r>
            <a:r>
              <a:rPr lang="pt-BR" sz="2000" b="0" i="0" kern="0" dirty="0" err="1">
                <a:solidFill>
                  <a:srgbClr val="000000"/>
                </a:solidFill>
                <a:latin typeface="Arial"/>
                <a:sym typeface="Arial"/>
              </a:rPr>
              <a:t>overcommit</a:t>
            </a:r>
            <a:r>
              <a:rPr lang="pt-BR" sz="2000" b="0" i="0" kern="0" dirty="0">
                <a:solidFill>
                  <a:srgbClr val="000000"/>
                </a:solidFill>
                <a:latin typeface="Arial"/>
                <a:sym typeface="Arial"/>
              </a:rPr>
              <a:t> do S.O. para 1:</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Para garantir esse valor em todos os reboots, abra o arquivo /</a:t>
            </a:r>
            <a:r>
              <a:rPr lang="pt-BR" sz="2000" b="0" i="0" kern="0" dirty="0" err="1">
                <a:solidFill>
                  <a:srgbClr val="000000"/>
                </a:solidFill>
                <a:latin typeface="Arial"/>
                <a:sym typeface="Arial"/>
              </a:rPr>
              <a:t>etc</a:t>
            </a:r>
            <a:r>
              <a:rPr lang="pt-BR" sz="2000" b="0" i="0" kern="0" dirty="0">
                <a:solidFill>
                  <a:srgbClr val="000000"/>
                </a:solidFill>
                <a:latin typeface="Arial"/>
                <a:sym typeface="Arial"/>
              </a:rPr>
              <a:t>/</a:t>
            </a:r>
            <a:r>
              <a:rPr lang="pt-BR" sz="2000" b="0" i="0" kern="0" dirty="0" err="1">
                <a:solidFill>
                  <a:srgbClr val="000000"/>
                </a:solidFill>
                <a:latin typeface="Arial"/>
                <a:sym typeface="Arial"/>
              </a:rPr>
              <a:t>sysctl.conf</a:t>
            </a:r>
            <a:r>
              <a:rPr lang="pt-BR" sz="2000" b="0" i="0" kern="0" dirty="0">
                <a:solidFill>
                  <a:srgbClr val="000000"/>
                </a:solidFill>
                <a:latin typeface="Arial"/>
                <a:sym typeface="Arial"/>
              </a:rPr>
              <a:t> e altere/adicione a seguinte entrada:</a:t>
            </a:r>
          </a:p>
        </p:txBody>
      </p:sp>
      <p:sp>
        <p:nvSpPr>
          <p:cNvPr id="8" name="Rectangle 7"/>
          <p:cNvSpPr/>
          <p:nvPr/>
        </p:nvSpPr>
        <p:spPr>
          <a:xfrm>
            <a:off x="1107582" y="1969307"/>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b="0" i="0" kern="0" dirty="0">
                <a:solidFill>
                  <a:srgbClr val="000000"/>
                </a:solidFill>
                <a:latin typeface="Arial"/>
                <a:sym typeface="Arial"/>
              </a:rPr>
              <a:t>&gt; </a:t>
            </a:r>
            <a:r>
              <a:rPr lang="pt-BR" sz="2000" b="0" i="0" kern="0" dirty="0" err="1">
                <a:solidFill>
                  <a:srgbClr val="000000"/>
                </a:solidFill>
                <a:latin typeface="Arial"/>
                <a:sym typeface="Arial"/>
              </a:rPr>
              <a:t>sudo</a:t>
            </a:r>
            <a:r>
              <a:rPr lang="pt-BR" sz="2000" b="0" i="0" kern="0" dirty="0">
                <a:solidFill>
                  <a:srgbClr val="000000"/>
                </a:solidFill>
                <a:latin typeface="Arial"/>
                <a:sym typeface="Arial"/>
              </a:rPr>
              <a:t> </a:t>
            </a:r>
            <a:r>
              <a:rPr lang="pt-BR" sz="2000" b="0" i="0" kern="0" dirty="0" err="1">
                <a:solidFill>
                  <a:srgbClr val="000000"/>
                </a:solidFill>
                <a:latin typeface="Arial"/>
                <a:sym typeface="Arial"/>
              </a:rPr>
              <a:t>sysctl</a:t>
            </a:r>
            <a:r>
              <a:rPr lang="pt-BR" sz="2000" b="0" i="0" kern="0" dirty="0">
                <a:solidFill>
                  <a:srgbClr val="000000"/>
                </a:solidFill>
                <a:latin typeface="Arial"/>
                <a:sym typeface="Arial"/>
              </a:rPr>
              <a:t> </a:t>
            </a:r>
            <a:r>
              <a:rPr lang="pt-BR" sz="2000" i="0" kern="0" dirty="0" err="1">
                <a:solidFill>
                  <a:srgbClr val="000000"/>
                </a:solidFill>
                <a:latin typeface="Arial"/>
                <a:sym typeface="Arial"/>
              </a:rPr>
              <a:t>vm.overcommit_memory</a:t>
            </a:r>
            <a:r>
              <a:rPr lang="pt-BR" sz="2000" i="0" kern="0" dirty="0">
                <a:solidFill>
                  <a:srgbClr val="000000"/>
                </a:solidFill>
                <a:latin typeface="Arial"/>
                <a:sym typeface="Arial"/>
              </a:rPr>
              <a:t>=1</a:t>
            </a:r>
          </a:p>
        </p:txBody>
      </p:sp>
      <p:sp>
        <p:nvSpPr>
          <p:cNvPr id="5" name="Rectangle 4"/>
          <p:cNvSpPr/>
          <p:nvPr/>
        </p:nvSpPr>
        <p:spPr>
          <a:xfrm>
            <a:off x="1107581" y="3629147"/>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i="0" kern="0" dirty="0" err="1">
                <a:solidFill>
                  <a:srgbClr val="000000"/>
                </a:solidFill>
                <a:latin typeface="Arial"/>
                <a:sym typeface="Arial"/>
              </a:rPr>
              <a:t>vm.overcommit_memory</a:t>
            </a:r>
            <a:r>
              <a:rPr lang="pt-BR" sz="2000" i="0" kern="0" dirty="0">
                <a:solidFill>
                  <a:srgbClr val="000000"/>
                </a:solidFill>
                <a:latin typeface="Arial"/>
                <a:sym typeface="Arial"/>
              </a:rPr>
              <a:t>=1</a:t>
            </a:r>
          </a:p>
        </p:txBody>
      </p:sp>
    </p:spTree>
    <p:extLst>
      <p:ext uri="{BB962C8B-B14F-4D97-AF65-F5344CB8AC3E}">
        <p14:creationId xmlns:p14="http://schemas.microsoft.com/office/powerpoint/2010/main" val="30349291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Iniciando trabalho</a:t>
            </a:r>
            <a:endParaRPr lang="en-US" dirty="0"/>
          </a:p>
        </p:txBody>
      </p:sp>
      <p:sp>
        <p:nvSpPr>
          <p:cNvPr id="7" name="Content Placeholder 2"/>
          <p:cNvSpPr txBox="1">
            <a:spLocks/>
          </p:cNvSpPr>
          <p:nvPr/>
        </p:nvSpPr>
        <p:spPr bwMode="auto">
          <a:xfrm>
            <a:off x="468314" y="1314262"/>
            <a:ext cx="8351837" cy="5291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457109" indent="-457109" defTabSz="914217">
              <a:buFont typeface="+mj-lt"/>
              <a:buAutoNum type="arabicPeriod"/>
            </a:pPr>
            <a:r>
              <a:rPr lang="pt-BR" sz="2000" b="0" i="0" kern="0" dirty="0">
                <a:solidFill>
                  <a:srgbClr val="000000"/>
                </a:solidFill>
                <a:latin typeface="Arial"/>
                <a:sym typeface="Arial"/>
              </a:rPr>
              <a:t>Crie uma instância de inicialização do redis:</a:t>
            </a: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endParaRPr lang="pt-BR" sz="2000" b="0" i="0" kern="0" dirty="0">
              <a:solidFill>
                <a:srgbClr val="000000"/>
              </a:solidFill>
              <a:latin typeface="Arial"/>
              <a:sym typeface="Arial"/>
            </a:endParaRPr>
          </a:p>
          <a:p>
            <a:pPr marL="457109" indent="-457109" defTabSz="914217">
              <a:buFont typeface="+mj-lt"/>
              <a:buAutoNum type="arabicPeriod"/>
            </a:pPr>
            <a:r>
              <a:rPr lang="pt-BR" sz="2000" b="0" i="0" kern="0" dirty="0">
                <a:solidFill>
                  <a:srgbClr val="000000"/>
                </a:solidFill>
                <a:latin typeface="Arial"/>
                <a:sym typeface="Arial"/>
              </a:rPr>
              <a:t>A instância deve permanecer ativa enquanto houver algum cliente operando. Para chamar um cliente:</a:t>
            </a:r>
          </a:p>
        </p:txBody>
      </p:sp>
      <p:sp>
        <p:nvSpPr>
          <p:cNvPr id="8" name="Rectangle 7"/>
          <p:cNvSpPr/>
          <p:nvPr/>
        </p:nvSpPr>
        <p:spPr>
          <a:xfrm>
            <a:off x="1107582" y="1969307"/>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i="0" kern="0" dirty="0">
                <a:solidFill>
                  <a:srgbClr val="000000"/>
                </a:solidFill>
                <a:latin typeface="Arial"/>
                <a:sym typeface="Arial"/>
              </a:rPr>
              <a:t>&gt; redis-server</a:t>
            </a:r>
          </a:p>
        </p:txBody>
      </p:sp>
      <p:sp>
        <p:nvSpPr>
          <p:cNvPr id="5" name="Rectangle 4"/>
          <p:cNvSpPr/>
          <p:nvPr/>
        </p:nvSpPr>
        <p:spPr>
          <a:xfrm>
            <a:off x="1107581" y="3629147"/>
            <a:ext cx="7073299" cy="5521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eaLnBrk="1" fontAlgn="auto" hangingPunct="1">
              <a:spcBef>
                <a:spcPts val="0"/>
              </a:spcBef>
              <a:spcAft>
                <a:spcPts val="0"/>
              </a:spcAft>
              <a:buClr>
                <a:srgbClr val="000000"/>
              </a:buClr>
            </a:pPr>
            <a:r>
              <a:rPr lang="pt-BR" sz="2000" i="0" kern="0" dirty="0">
                <a:solidFill>
                  <a:srgbClr val="000000"/>
                </a:solidFill>
                <a:latin typeface="Arial"/>
                <a:sym typeface="Arial"/>
              </a:rPr>
              <a:t>&gt; redis-</a:t>
            </a:r>
            <a:r>
              <a:rPr lang="pt-BR" sz="2000" i="0" kern="0" dirty="0" err="1">
                <a:solidFill>
                  <a:srgbClr val="000000"/>
                </a:solidFill>
                <a:latin typeface="Arial"/>
                <a:sym typeface="Arial"/>
              </a:rPr>
              <a:t>cli</a:t>
            </a:r>
            <a:endParaRPr lang="pt-BR" sz="2000" i="0" kern="0" dirty="0">
              <a:solidFill>
                <a:srgbClr val="000000"/>
              </a:solidFill>
              <a:latin typeface="Arial"/>
              <a:sym typeface="Arial"/>
            </a:endParaRPr>
          </a:p>
        </p:txBody>
      </p:sp>
    </p:spTree>
    <p:extLst>
      <p:ext uri="{BB962C8B-B14F-4D97-AF65-F5344CB8AC3E}">
        <p14:creationId xmlns:p14="http://schemas.microsoft.com/office/powerpoint/2010/main" val="36153680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2">
            <a:extLst>
              <a:ext uri="{FF2B5EF4-FFF2-40B4-BE49-F238E27FC236}">
                <a16:creationId xmlns:a16="http://schemas.microsoft.com/office/drawing/2014/main" id="{BDE8785A-FFD0-4258-B308-54AC43CC09C8}"/>
              </a:ext>
            </a:extLst>
          </p:cNvPr>
          <p:cNvSpPr txBox="1">
            <a:spLocks/>
          </p:cNvSpPr>
          <p:nvPr/>
        </p:nvSpPr>
        <p:spPr>
          <a:xfrm>
            <a:off x="901148" y="6056243"/>
            <a:ext cx="5759084" cy="801757"/>
          </a:xfrm>
          <a:prstGeom prst="rect">
            <a:avLst/>
          </a:prstGeom>
        </p:spPr>
        <p:txBody>
          <a:bodyPr>
            <a:norm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0" indent="0">
              <a:buFont typeface="Wingdings" panose="05000000000000000000" pitchFamily="2" charset="2"/>
              <a:buNone/>
            </a:pPr>
            <a:r>
              <a:rPr lang="pt-BR" sz="2000" i="0" kern="0" dirty="0">
                <a:solidFill>
                  <a:schemeClr val="bg2"/>
                </a:solidFill>
              </a:rPr>
              <a:t>Autor: Prof. Jorge Surian</a:t>
            </a:r>
          </a:p>
          <a:p>
            <a:pPr marL="0" indent="0">
              <a:buFont typeface="Wingdings" panose="05000000000000000000" pitchFamily="2" charset="2"/>
              <a:buNone/>
            </a:pPr>
            <a:r>
              <a:rPr lang="pt-BR" sz="2000" i="0" kern="0" dirty="0">
                <a:solidFill>
                  <a:schemeClr val="bg2"/>
                </a:solidFill>
              </a:rPr>
              <a:t>jorge.surian@gmail.com</a:t>
            </a:r>
          </a:p>
        </p:txBody>
      </p:sp>
    </p:spTree>
    <p:extLst>
      <p:ext uri="{BB962C8B-B14F-4D97-AF65-F5344CB8AC3E}">
        <p14:creationId xmlns:p14="http://schemas.microsoft.com/office/powerpoint/2010/main" val="173375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275" y="483294"/>
            <a:ext cx="8903500" cy="5393978"/>
          </a:xfrm>
        </p:spPr>
        <p:txBody>
          <a:bodyPr>
            <a:noAutofit/>
          </a:bodyPr>
          <a:lstStyle/>
          <a:p>
            <a:pPr marL="342900" lvl="1" indent="0" algn="just">
              <a:buNone/>
            </a:pPr>
            <a:r>
              <a:rPr lang="pt-BR" sz="2000" i="0" dirty="0"/>
              <a:t>Mas, onde aplicar, pensando “objetivamente”...</a:t>
            </a:r>
          </a:p>
          <a:p>
            <a:pPr marL="342900" lvl="1" indent="0" algn="just">
              <a:buNone/>
            </a:pPr>
            <a:endParaRPr lang="pt-BR" sz="2000" b="0" i="0" dirty="0"/>
          </a:p>
          <a:p>
            <a:r>
              <a:rPr lang="pt-BR" sz="2000" b="0" i="0" dirty="0"/>
              <a:t>Praticamente quem já ouviu falar de bancos Chave-valor já ouviu falar em aplicação em cache.  Mas, vamos dizer que seja uma aplicação web e surja a ideia “não posso fazer o mesmo com a sessão?”</a:t>
            </a:r>
          </a:p>
          <a:p>
            <a:r>
              <a:rPr lang="pt-BR" sz="2000" b="0" i="0" dirty="0"/>
              <a:t>A resposta é sim, mas apenas em termos. E se tivermos mais de um servidor executando nossa aplicação? Algo comum. Quando o usuário acessar o servidor1 e salvar algo na sessão e, em seguida, acessar o servidor2, será que a informação estará lá também? Não, pois como estamos armazenando na sessão, isso ficará armazenado na memória do servidor e quando acessarmos o outro servidor, não estará lá.</a:t>
            </a:r>
          </a:p>
          <a:p>
            <a:r>
              <a:rPr lang="pt-BR" sz="2000" b="0" i="0" dirty="0"/>
              <a:t>Sim, se tivermos um cluster, alguns servidores fornecem soluções, como o JBoss, fazendo a replicação de sessão através de UDP ou outras maneiras, mas também podemos utilizar um banco chave-valor de forma centralizada, onde qualquer informação que precisamos salvar ou consultar relacionada a sessão ou cache, vamos diretamente nele, assim, se o usuário estiver no servidor1 ou no servidor 2, ele terá a mesma informação.</a:t>
            </a:r>
          </a:p>
          <a:p>
            <a:r>
              <a:rPr lang="pt-BR" sz="2000" b="0" i="0" dirty="0"/>
              <a:t>Mais barato, mais ligeiro, mais funcional...</a:t>
            </a:r>
          </a:p>
          <a:p>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Chave Valor</a:t>
            </a:r>
          </a:p>
        </p:txBody>
      </p:sp>
    </p:spTree>
    <p:extLst>
      <p:ext uri="{BB962C8B-B14F-4D97-AF65-F5344CB8AC3E}">
        <p14:creationId xmlns:p14="http://schemas.microsoft.com/office/powerpoint/2010/main" val="1171757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320675" y="664352"/>
            <a:ext cx="8652444" cy="4676487"/>
          </a:xfrm>
        </p:spPr>
        <p:txBody>
          <a:bodyPr>
            <a:noAutofit/>
          </a:bodyPr>
          <a:lstStyle/>
          <a:p>
            <a:pPr marL="342900" lvl="1" indent="0" algn="just">
              <a:buNone/>
            </a:pPr>
            <a:r>
              <a:rPr lang="pt-BR" sz="2000" i="0" dirty="0"/>
              <a:t>Como saber quantas pessoas visitaram as páginas...</a:t>
            </a:r>
          </a:p>
          <a:p>
            <a:pPr marL="342900" lvl="1" indent="0" algn="just">
              <a:buNone/>
            </a:pP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redis</a:t>
            </a:r>
          </a:p>
        </p:txBody>
      </p:sp>
      <p:pic>
        <p:nvPicPr>
          <p:cNvPr id="4098" name="Picture 2" descr="Resultado de imagem para numero de visitantes numa pÃ¡gina">
            <a:extLst>
              <a:ext uri="{FF2B5EF4-FFF2-40B4-BE49-F238E27FC236}">
                <a16:creationId xmlns:a16="http://schemas.microsoft.com/office/drawing/2014/main" id="{AE2FB343-8BF6-448F-AC92-28672246C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342" y="1196752"/>
            <a:ext cx="6235316" cy="467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5956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275" y="483294"/>
            <a:ext cx="8903500" cy="5393978"/>
          </a:xfrm>
        </p:spPr>
        <p:txBody>
          <a:bodyPr>
            <a:noAutofit/>
          </a:bodyPr>
          <a:lstStyle/>
          <a:p>
            <a:pPr marL="342900" lvl="1" indent="0" algn="just">
              <a:buNone/>
            </a:pPr>
            <a:r>
              <a:rPr lang="pt-BR" sz="2000" i="0" dirty="0"/>
              <a:t>Cache de Sessão</a:t>
            </a:r>
          </a:p>
          <a:p>
            <a:r>
              <a:rPr lang="pt-BR" sz="2000" b="0" i="0" dirty="0"/>
              <a:t>Redis oferece persistência, o que não ocorre com outras ferramentas, voláteis por natureza. A diferença é significativa. Um carrinho de compras, não desaparecerá, se algo como o redis garantir essa persistência.  Plataformas de e-commerce como o </a:t>
            </a:r>
            <a:r>
              <a:rPr lang="pt-BR" sz="2000" b="0" i="0" dirty="0" err="1"/>
              <a:t>Magento</a:t>
            </a:r>
            <a:r>
              <a:rPr lang="pt-BR" sz="2000" b="0" i="0" dirty="0"/>
              <a:t> possui plug-in para o Redis.</a:t>
            </a:r>
          </a:p>
          <a:p>
            <a:pPr marL="342900" lvl="1" indent="0" algn="just">
              <a:buNone/>
            </a:pPr>
            <a:endParaRPr lang="pt-BR" sz="2000" i="0" dirty="0"/>
          </a:p>
          <a:p>
            <a:pPr marL="342900" lvl="1" indent="0" algn="just">
              <a:buNone/>
            </a:pPr>
            <a:r>
              <a:rPr lang="pt-BR" sz="2000" i="0" dirty="0"/>
              <a:t>Cache de Página Completa</a:t>
            </a:r>
          </a:p>
          <a:p>
            <a:r>
              <a:rPr lang="pt-BR" sz="2000" b="0" i="0" dirty="0"/>
              <a:t>Distintamente do que ocorre quando usado PHP nativamente em FPC (Full Page Cache) onde as mudanças de página são sensíveis, essas ocorrem com naturalidade usando redis. A </a:t>
            </a:r>
            <a:r>
              <a:rPr lang="pt-BR" sz="2000" b="0" i="0" dirty="0" err="1"/>
              <a:t>Pantheon</a:t>
            </a:r>
            <a:r>
              <a:rPr lang="pt-BR" sz="2000" b="0" i="0" dirty="0"/>
              <a:t>, disponibiliza para seus usuários do </a:t>
            </a:r>
            <a:r>
              <a:rPr lang="pt-BR" sz="2000" b="0" i="0" dirty="0" err="1"/>
              <a:t>WordPress</a:t>
            </a:r>
            <a:r>
              <a:rPr lang="pt-BR" sz="2000" b="0" i="0" dirty="0"/>
              <a:t>, um plugin exatamente para essa função, o </a:t>
            </a:r>
            <a:r>
              <a:rPr lang="pt-BR" sz="2000" b="0" i="0" dirty="0" err="1"/>
              <a:t>wp</a:t>
            </a:r>
            <a:r>
              <a:rPr lang="pt-BR" sz="2000" b="0" i="0" dirty="0"/>
              <a:t>-redis.</a:t>
            </a:r>
          </a:p>
          <a:p>
            <a:endParaRPr lang="pt-BR" sz="2000" b="0" i="0" dirty="0"/>
          </a:p>
          <a:p>
            <a:r>
              <a:rPr lang="pt-BR" sz="2000" i="0" dirty="0"/>
              <a:t>Pilhas </a:t>
            </a:r>
            <a:r>
              <a:rPr lang="pt-BR" sz="2000" b="0" i="0" dirty="0"/>
              <a:t>em </a:t>
            </a:r>
            <a:r>
              <a:rPr lang="pt-BR" sz="2000" i="0" dirty="0"/>
              <a:t>Python</a:t>
            </a:r>
          </a:p>
          <a:p>
            <a:endParaRPr lang="pt-BR" sz="2000" i="0" dirty="0"/>
          </a:p>
          <a:p>
            <a:r>
              <a:rPr lang="pt-BR" sz="2000" i="0" dirty="0"/>
              <a:t>Redes Sociais</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redis</a:t>
            </a:r>
          </a:p>
        </p:txBody>
      </p:sp>
    </p:spTree>
    <p:extLst>
      <p:ext uri="{BB962C8B-B14F-4D97-AF65-F5344CB8AC3E}">
        <p14:creationId xmlns:p14="http://schemas.microsoft.com/office/powerpoint/2010/main" val="40656754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redis</a:t>
            </a:r>
          </a:p>
        </p:txBody>
      </p:sp>
      <p:pic>
        <p:nvPicPr>
          <p:cNvPr id="5" name="Imagem 4">
            <a:extLst>
              <a:ext uri="{FF2B5EF4-FFF2-40B4-BE49-F238E27FC236}">
                <a16:creationId xmlns:a16="http://schemas.microsoft.com/office/drawing/2014/main" id="{78818B29-C9BB-4BF2-9DBE-4BF6B77F2EAB}"/>
              </a:ext>
            </a:extLst>
          </p:cNvPr>
          <p:cNvPicPr>
            <a:picLocks noChangeAspect="1"/>
          </p:cNvPicPr>
          <p:nvPr/>
        </p:nvPicPr>
        <p:blipFill>
          <a:blip r:embed="rId3"/>
          <a:stretch>
            <a:fillRect/>
          </a:stretch>
        </p:blipFill>
        <p:spPr>
          <a:xfrm>
            <a:off x="473075" y="1052736"/>
            <a:ext cx="3095625" cy="1647825"/>
          </a:xfrm>
          <a:prstGeom prst="rect">
            <a:avLst/>
          </a:prstGeom>
        </p:spPr>
      </p:pic>
      <p:pic>
        <p:nvPicPr>
          <p:cNvPr id="10" name="Imagem 9">
            <a:extLst>
              <a:ext uri="{FF2B5EF4-FFF2-40B4-BE49-F238E27FC236}">
                <a16:creationId xmlns:a16="http://schemas.microsoft.com/office/drawing/2014/main" id="{19CD393A-C33C-45EA-82EA-C3135471275D}"/>
              </a:ext>
            </a:extLst>
          </p:cNvPr>
          <p:cNvPicPr>
            <a:picLocks noChangeAspect="1"/>
          </p:cNvPicPr>
          <p:nvPr/>
        </p:nvPicPr>
        <p:blipFill>
          <a:blip r:embed="rId4"/>
          <a:stretch>
            <a:fillRect/>
          </a:stretch>
        </p:blipFill>
        <p:spPr>
          <a:xfrm>
            <a:off x="3419872" y="4157440"/>
            <a:ext cx="5553075" cy="1866900"/>
          </a:xfrm>
          <a:prstGeom prst="rect">
            <a:avLst/>
          </a:prstGeom>
        </p:spPr>
      </p:pic>
      <p:pic>
        <p:nvPicPr>
          <p:cNvPr id="11" name="Imagem 10">
            <a:extLst>
              <a:ext uri="{FF2B5EF4-FFF2-40B4-BE49-F238E27FC236}">
                <a16:creationId xmlns:a16="http://schemas.microsoft.com/office/drawing/2014/main" id="{A84B0E87-10E4-4E7D-A1FB-A84282E0D87F}"/>
              </a:ext>
            </a:extLst>
          </p:cNvPr>
          <p:cNvPicPr>
            <a:picLocks noChangeAspect="1"/>
          </p:cNvPicPr>
          <p:nvPr/>
        </p:nvPicPr>
        <p:blipFill>
          <a:blip r:embed="rId5"/>
          <a:stretch>
            <a:fillRect/>
          </a:stretch>
        </p:blipFill>
        <p:spPr>
          <a:xfrm>
            <a:off x="473075" y="3789040"/>
            <a:ext cx="2657475" cy="1143000"/>
          </a:xfrm>
          <a:prstGeom prst="rect">
            <a:avLst/>
          </a:prstGeom>
        </p:spPr>
      </p:pic>
      <p:pic>
        <p:nvPicPr>
          <p:cNvPr id="12" name="Imagem 11">
            <a:extLst>
              <a:ext uri="{FF2B5EF4-FFF2-40B4-BE49-F238E27FC236}">
                <a16:creationId xmlns:a16="http://schemas.microsoft.com/office/drawing/2014/main" id="{851D1097-E9F2-4769-BEA7-E4057874D128}"/>
              </a:ext>
            </a:extLst>
          </p:cNvPr>
          <p:cNvPicPr>
            <a:picLocks noChangeAspect="1"/>
          </p:cNvPicPr>
          <p:nvPr/>
        </p:nvPicPr>
        <p:blipFill>
          <a:blip r:embed="rId6"/>
          <a:stretch>
            <a:fillRect/>
          </a:stretch>
        </p:blipFill>
        <p:spPr>
          <a:xfrm>
            <a:off x="6372622" y="333597"/>
            <a:ext cx="2600325" cy="1000125"/>
          </a:xfrm>
          <a:prstGeom prst="rect">
            <a:avLst/>
          </a:prstGeom>
        </p:spPr>
      </p:pic>
      <p:pic>
        <p:nvPicPr>
          <p:cNvPr id="13" name="Imagem 12">
            <a:extLst>
              <a:ext uri="{FF2B5EF4-FFF2-40B4-BE49-F238E27FC236}">
                <a16:creationId xmlns:a16="http://schemas.microsoft.com/office/drawing/2014/main" id="{3BEA2589-DCCA-4EE6-AAA6-24EB10B1F975}"/>
              </a:ext>
            </a:extLst>
          </p:cNvPr>
          <p:cNvPicPr>
            <a:picLocks noChangeAspect="1"/>
          </p:cNvPicPr>
          <p:nvPr/>
        </p:nvPicPr>
        <p:blipFill>
          <a:blip r:embed="rId7"/>
          <a:stretch>
            <a:fillRect/>
          </a:stretch>
        </p:blipFill>
        <p:spPr>
          <a:xfrm>
            <a:off x="5262959" y="1876648"/>
            <a:ext cx="2409825" cy="1495425"/>
          </a:xfrm>
          <a:prstGeom prst="rect">
            <a:avLst/>
          </a:prstGeom>
        </p:spPr>
      </p:pic>
    </p:spTree>
    <p:extLst>
      <p:ext uri="{BB962C8B-B14F-4D97-AF65-F5344CB8AC3E}">
        <p14:creationId xmlns:p14="http://schemas.microsoft.com/office/powerpoint/2010/main" val="4263395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6012160" y="5373216"/>
            <a:ext cx="4932040" cy="461665"/>
          </a:xfrm>
          <a:prstGeom prst="rect">
            <a:avLst/>
          </a:prstGeom>
          <a:noFill/>
        </p:spPr>
        <p:txBody>
          <a:bodyPr wrap="square" rtlCol="0">
            <a:spAutoFit/>
          </a:bodyPr>
          <a:lstStyle/>
          <a:p>
            <a:r>
              <a:rPr lang="pt-BR" sz="2400" i="0" dirty="0">
                <a:solidFill>
                  <a:schemeClr val="bg2"/>
                </a:solidFill>
              </a:rPr>
              <a:t>redis </a:t>
            </a:r>
            <a:r>
              <a:rPr lang="pt-BR" sz="2400" i="0">
                <a:solidFill>
                  <a:schemeClr val="bg2"/>
                </a:solidFill>
              </a:rPr>
              <a:t>sua história</a:t>
            </a:r>
            <a:endParaRPr lang="pt-BR" sz="2400" i="0" dirty="0">
              <a:solidFill>
                <a:schemeClr val="bg2"/>
              </a:solidFill>
            </a:endParaRPr>
          </a:p>
        </p:txBody>
      </p:sp>
      <p:grpSp>
        <p:nvGrpSpPr>
          <p:cNvPr id="6" name="Group 3">
            <a:extLst>
              <a:ext uri="{FF2B5EF4-FFF2-40B4-BE49-F238E27FC236}">
                <a16:creationId xmlns:a16="http://schemas.microsoft.com/office/drawing/2014/main" id="{92208169-2779-49E0-A1B6-12AA9ED61022}"/>
              </a:ext>
            </a:extLst>
          </p:cNvPr>
          <p:cNvGrpSpPr/>
          <p:nvPr/>
        </p:nvGrpSpPr>
        <p:grpSpPr>
          <a:xfrm>
            <a:off x="6945975" y="3534982"/>
            <a:ext cx="1867626" cy="1597385"/>
            <a:chOff x="940059" y="3284984"/>
            <a:chExt cx="3836191" cy="3168352"/>
          </a:xfrm>
        </p:grpSpPr>
        <p:pic>
          <p:nvPicPr>
            <p:cNvPr id="7" name="Picture 2">
              <a:extLst>
                <a:ext uri="{FF2B5EF4-FFF2-40B4-BE49-F238E27FC236}">
                  <a16:creationId xmlns:a16="http://schemas.microsoft.com/office/drawing/2014/main" id="{0606F1A9-9F68-407A-A940-5DCE67A08827}"/>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CBA3618A-5DAD-4B78-844C-703064E5BD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348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400" i="0" dirty="0"/>
              <a:t>História</a:t>
            </a:r>
          </a:p>
          <a:p>
            <a:pPr marL="342900" lvl="1" indent="0" algn="just">
              <a:buNone/>
            </a:pPr>
            <a:endParaRPr lang="pt-BR" sz="2000" b="0" i="0" dirty="0"/>
          </a:p>
          <a:p>
            <a:r>
              <a:rPr lang="pt-BR" b="0" i="0" dirty="0"/>
              <a:t>O nome Redis significa algo Dicionário </a:t>
            </a:r>
            <a:r>
              <a:rPr lang="pt-BR" b="0" i="0" dirty="0" err="1"/>
              <a:t>REmoto</a:t>
            </a:r>
            <a:r>
              <a:rPr lang="pt-BR" b="0" i="0" dirty="0"/>
              <a:t> Servidor.  Salvatore </a:t>
            </a:r>
            <a:r>
              <a:rPr lang="pt-BR" b="0" i="0" dirty="0" err="1"/>
              <a:t>Sanfilippo</a:t>
            </a:r>
            <a:r>
              <a:rPr lang="pt-BR" b="0" i="0" dirty="0"/>
              <a:t>, foi o desenvolvedor original do Redis, contratado pela VMware em março de 2010. </a:t>
            </a:r>
          </a:p>
          <a:p>
            <a:r>
              <a:rPr lang="pt-BR" b="0" i="0" dirty="0"/>
              <a:t>Em maio de 2013, o Redis foi patrocinado pela </a:t>
            </a:r>
            <a:r>
              <a:rPr lang="pt-BR" b="0" i="0" dirty="0" err="1"/>
              <a:t>Pivotal</a:t>
            </a:r>
            <a:r>
              <a:rPr lang="pt-BR" b="0" i="0" dirty="0"/>
              <a:t> Software (um spin-off da VMware). </a:t>
            </a:r>
          </a:p>
          <a:p>
            <a:r>
              <a:rPr lang="pt-BR" b="0" i="0" dirty="0"/>
              <a:t>Em junho de 2015, o desenvolvimento passou a ser patrocinado pela Redis </a:t>
            </a:r>
            <a:r>
              <a:rPr lang="pt-BR" b="0" i="0" dirty="0" err="1"/>
              <a:t>Labs</a:t>
            </a:r>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redis</a:t>
            </a:r>
          </a:p>
        </p:txBody>
      </p:sp>
      <p:pic>
        <p:nvPicPr>
          <p:cNvPr id="5" name="Imagem 4">
            <a:extLst>
              <a:ext uri="{FF2B5EF4-FFF2-40B4-BE49-F238E27FC236}">
                <a16:creationId xmlns:a16="http://schemas.microsoft.com/office/drawing/2014/main" id="{1179D3C6-E239-4FBD-96C5-6373F4465172}"/>
              </a:ext>
            </a:extLst>
          </p:cNvPr>
          <p:cNvPicPr>
            <a:picLocks noChangeAspect="1"/>
          </p:cNvPicPr>
          <p:nvPr/>
        </p:nvPicPr>
        <p:blipFill>
          <a:blip r:embed="rId3"/>
          <a:stretch>
            <a:fillRect/>
          </a:stretch>
        </p:blipFill>
        <p:spPr>
          <a:xfrm>
            <a:off x="3880073" y="677961"/>
            <a:ext cx="2123331" cy="822125"/>
          </a:xfrm>
          <a:prstGeom prst="rect">
            <a:avLst/>
          </a:prstGeom>
        </p:spPr>
      </p:pic>
    </p:spTree>
    <p:extLst>
      <p:ext uri="{BB962C8B-B14F-4D97-AF65-F5344CB8AC3E}">
        <p14:creationId xmlns:p14="http://schemas.microsoft.com/office/powerpoint/2010/main" val="2689118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redis</a:t>
            </a:r>
          </a:p>
          <a:p>
            <a:pPr lvl="1" indent="-342900" algn="just"/>
            <a:r>
              <a:rPr lang="pt-BR" sz="2000" b="0" i="0" dirty="0" err="1"/>
              <a:t>NoSQL</a:t>
            </a:r>
            <a:endParaRPr lang="pt-BR" sz="2000" b="0" i="0" dirty="0"/>
          </a:p>
          <a:p>
            <a:pPr lvl="1" indent="-342900" algn="just"/>
            <a:r>
              <a:rPr lang="pt-BR" sz="2000" b="0" i="0" dirty="0"/>
              <a:t>Estrutura de Armazenamento baseada no par chave-valor.</a:t>
            </a:r>
          </a:p>
          <a:p>
            <a:pPr lvl="1" indent="-342900" algn="just"/>
            <a:r>
              <a:rPr lang="pt-BR" sz="2000" b="0" i="0" dirty="0"/>
              <a:t>Não possui características de integridade referencial.</a:t>
            </a:r>
          </a:p>
          <a:p>
            <a:pPr lvl="1" indent="-342900" algn="just"/>
            <a:r>
              <a:rPr lang="pt-BR" sz="2000" b="0" i="0" dirty="0"/>
              <a:t>Não tem compromisso com o que é armazenado, mas apenas em recuperar de maneira mais rápida possível o que foi armazenado. Funciona em memória!</a:t>
            </a:r>
          </a:p>
          <a:p>
            <a:pPr lvl="1" indent="-342900" algn="just"/>
            <a:r>
              <a:rPr lang="pt-BR" sz="2000" b="0" i="0" dirty="0"/>
              <a:t>Atua como excelente complemento para os banco de dados relacionais e para os NO-SQL orientados a documentos.</a:t>
            </a:r>
          </a:p>
          <a:p>
            <a:pPr lvl="1" indent="-342900" algn="just"/>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redis</a:t>
            </a:r>
          </a:p>
        </p:txBody>
      </p:sp>
      <p:pic>
        <p:nvPicPr>
          <p:cNvPr id="3" name="Imagem 2">
            <a:extLst>
              <a:ext uri="{FF2B5EF4-FFF2-40B4-BE49-F238E27FC236}">
                <a16:creationId xmlns:a16="http://schemas.microsoft.com/office/drawing/2014/main" id="{75DCDDBC-7076-4629-B63C-0E2C8B067C0C}"/>
              </a:ext>
            </a:extLst>
          </p:cNvPr>
          <p:cNvPicPr>
            <a:picLocks noChangeAspect="1"/>
          </p:cNvPicPr>
          <p:nvPr/>
        </p:nvPicPr>
        <p:blipFill>
          <a:blip r:embed="rId3"/>
          <a:stretch>
            <a:fillRect/>
          </a:stretch>
        </p:blipFill>
        <p:spPr>
          <a:xfrm>
            <a:off x="2570032" y="677961"/>
            <a:ext cx="2001968" cy="775135"/>
          </a:xfrm>
          <a:prstGeom prst="rect">
            <a:avLst/>
          </a:prstGeom>
        </p:spPr>
      </p:pic>
      <p:pic>
        <p:nvPicPr>
          <p:cNvPr id="4" name="Imagem 3">
            <a:extLst>
              <a:ext uri="{FF2B5EF4-FFF2-40B4-BE49-F238E27FC236}">
                <a16:creationId xmlns:a16="http://schemas.microsoft.com/office/drawing/2014/main" id="{23ED613C-778F-4908-86B3-A278A3D4E5EB}"/>
              </a:ext>
            </a:extLst>
          </p:cNvPr>
          <p:cNvPicPr>
            <a:picLocks noChangeAspect="1"/>
          </p:cNvPicPr>
          <p:nvPr/>
        </p:nvPicPr>
        <p:blipFill>
          <a:blip r:embed="rId4"/>
          <a:stretch>
            <a:fillRect/>
          </a:stretch>
        </p:blipFill>
        <p:spPr>
          <a:xfrm>
            <a:off x="5436096" y="4149080"/>
            <a:ext cx="2873068" cy="2170942"/>
          </a:xfrm>
          <a:prstGeom prst="rect">
            <a:avLst/>
          </a:prstGeom>
        </p:spPr>
      </p:pic>
    </p:spTree>
    <p:extLst>
      <p:ext uri="{BB962C8B-B14F-4D97-AF65-F5344CB8AC3E}">
        <p14:creationId xmlns:p14="http://schemas.microsoft.com/office/powerpoint/2010/main" val="38098800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2306425" y="1314705"/>
            <a:ext cx="3113893" cy="4282459"/>
          </a:xfrm>
        </p:spPr>
        <p:txBody>
          <a:bodyPr>
            <a:noAutofit/>
          </a:bodyPr>
          <a:lstStyle/>
          <a:p>
            <a:pPr marL="342900" lvl="1" indent="0" algn="just">
              <a:buNone/>
            </a:pPr>
            <a:r>
              <a:rPr lang="pt-BR" sz="2000" b="0" i="0" dirty="0"/>
              <a:t>Onde podemos usar?</a:t>
            </a:r>
          </a:p>
          <a:p>
            <a:pPr marL="342900" lvl="1" indent="0" algn="just">
              <a:buNone/>
            </a:pPr>
            <a:endParaRPr lang="pt-BR" sz="2000" b="0" i="0" dirty="0"/>
          </a:p>
          <a:p>
            <a:pPr lvl="1" indent="-342900" algn="just"/>
            <a:r>
              <a:rPr lang="pt-BR" sz="2000" b="0" i="0" dirty="0"/>
              <a:t>Cache</a:t>
            </a:r>
          </a:p>
          <a:p>
            <a:pPr lvl="1" indent="-342900" algn="just"/>
            <a:r>
              <a:rPr lang="pt-BR" sz="2000" b="0" i="0" dirty="0"/>
              <a:t>Sessão de usuários</a:t>
            </a:r>
          </a:p>
          <a:p>
            <a:pPr lvl="1" indent="-342900" algn="just"/>
            <a:r>
              <a:rPr lang="pt-BR" sz="2000" b="0" i="0" dirty="0"/>
              <a:t>Totalizadores</a:t>
            </a:r>
          </a:p>
          <a:p>
            <a:pPr lvl="1" indent="-342900" algn="just"/>
            <a:r>
              <a:rPr lang="pt-BR" sz="2000" b="0" i="0" dirty="0"/>
              <a:t>Dados temporários</a:t>
            </a:r>
          </a:p>
          <a:p>
            <a:pPr lvl="1" indent="-342900" algn="just"/>
            <a:endParaRPr lang="pt-BR" sz="2000" b="0" i="0" dirty="0"/>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redis</a:t>
            </a:r>
          </a:p>
        </p:txBody>
      </p:sp>
      <p:pic>
        <p:nvPicPr>
          <p:cNvPr id="3" name="Imagem 2">
            <a:extLst>
              <a:ext uri="{FF2B5EF4-FFF2-40B4-BE49-F238E27FC236}">
                <a16:creationId xmlns:a16="http://schemas.microsoft.com/office/drawing/2014/main" id="{75DCDDBC-7076-4629-B63C-0E2C8B067C0C}"/>
              </a:ext>
            </a:extLst>
          </p:cNvPr>
          <p:cNvPicPr>
            <a:picLocks noChangeAspect="1"/>
          </p:cNvPicPr>
          <p:nvPr/>
        </p:nvPicPr>
        <p:blipFill>
          <a:blip r:embed="rId3"/>
          <a:stretch>
            <a:fillRect/>
          </a:stretch>
        </p:blipFill>
        <p:spPr>
          <a:xfrm>
            <a:off x="611560" y="768737"/>
            <a:ext cx="1475259" cy="571200"/>
          </a:xfrm>
          <a:prstGeom prst="rect">
            <a:avLst/>
          </a:prstGeom>
        </p:spPr>
      </p:pic>
      <p:sp>
        <p:nvSpPr>
          <p:cNvPr id="7" name="Rectangle 3">
            <a:extLst>
              <a:ext uri="{FF2B5EF4-FFF2-40B4-BE49-F238E27FC236}">
                <a16:creationId xmlns:a16="http://schemas.microsoft.com/office/drawing/2014/main" id="{573EC3C2-629B-4914-85B0-7D7D65AA7FA0}"/>
              </a:ext>
            </a:extLst>
          </p:cNvPr>
          <p:cNvSpPr txBox="1">
            <a:spLocks noChangeArrowheads="1"/>
          </p:cNvSpPr>
          <p:nvPr/>
        </p:nvSpPr>
        <p:spPr>
          <a:xfrm>
            <a:off x="5568875" y="1314705"/>
            <a:ext cx="2963565" cy="4676487"/>
          </a:xfrm>
          <a:prstGeom prst="rect">
            <a:avLst/>
          </a:prstGeom>
        </p:spPr>
        <p:txBody>
          <a:bodyPr>
            <a:noAutofit/>
          </a:bodyPr>
          <a:lstStyle>
            <a:lvl1pPr marL="285750" indent="-285750" algn="l" rtl="0" eaLnBrk="0" fontAlgn="base" hangingPunct="0">
              <a:lnSpc>
                <a:spcPct val="90000"/>
              </a:lnSpc>
              <a:spcBef>
                <a:spcPct val="30000"/>
              </a:spcBef>
              <a:spcAft>
                <a:spcPct val="0"/>
              </a:spcAft>
              <a:buClr>
                <a:schemeClr val="bg2"/>
              </a:buClr>
              <a:buFont typeface="Wingdings" panose="05000000000000000000" pitchFamily="2" charset="2"/>
              <a:buChar char="§"/>
              <a:defRPr sz="2400" b="1" i="1">
                <a:solidFill>
                  <a:srgbClr val="000000"/>
                </a:solidFill>
                <a:latin typeface="+mn-lt"/>
                <a:ea typeface="+mn-ea"/>
                <a:cs typeface="+mn-cs"/>
              </a:defRPr>
            </a:lvl1pPr>
            <a:lvl2pPr marL="6858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2pPr>
            <a:lvl3pPr marL="1143000" indent="-228600" algn="l" rtl="0" eaLnBrk="0" fontAlgn="base" hangingPunct="0">
              <a:lnSpc>
                <a:spcPct val="90000"/>
              </a:lnSpc>
              <a:spcBef>
                <a:spcPct val="30000"/>
              </a:spcBef>
              <a:spcAft>
                <a:spcPct val="0"/>
              </a:spcAft>
              <a:buClr>
                <a:schemeClr val="bg2"/>
              </a:buClr>
              <a:buChar char="»"/>
              <a:defRPr b="1" i="1">
                <a:solidFill>
                  <a:srgbClr val="000000"/>
                </a:solidFill>
                <a:latin typeface="+mn-lt"/>
              </a:defRPr>
            </a:lvl3pPr>
            <a:lvl4pPr marL="1543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4pPr>
            <a:lvl5pPr marL="20002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5pPr>
            <a:lvl6pPr marL="24574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6pPr>
            <a:lvl7pPr marL="29146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7pPr>
            <a:lvl8pPr marL="33718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8pPr>
            <a:lvl9pPr marL="3829050" indent="-171450" algn="l" rtl="0" eaLnBrk="0" fontAlgn="base" hangingPunct="0">
              <a:lnSpc>
                <a:spcPct val="90000"/>
              </a:lnSpc>
              <a:spcBef>
                <a:spcPct val="30000"/>
              </a:spcBef>
              <a:spcAft>
                <a:spcPct val="0"/>
              </a:spcAft>
              <a:buSzPct val="100000"/>
              <a:buChar char="•"/>
              <a:defRPr sz="1400" b="1" i="1">
                <a:solidFill>
                  <a:srgbClr val="000000"/>
                </a:solidFill>
                <a:latin typeface="+mn-lt"/>
              </a:defRPr>
            </a:lvl9pPr>
          </a:lstStyle>
          <a:p>
            <a:pPr marL="342900" lvl="1" indent="0" algn="just">
              <a:buFontTx/>
              <a:buNone/>
            </a:pPr>
            <a:r>
              <a:rPr lang="pt-BR" sz="2000" b="0" i="0" kern="0" dirty="0"/>
              <a:t>Quando uso?</a:t>
            </a:r>
          </a:p>
          <a:p>
            <a:pPr marL="342900" lvl="1" indent="0" algn="just">
              <a:buFontTx/>
              <a:buNone/>
            </a:pPr>
            <a:endParaRPr lang="pt-BR" sz="2000" b="0" i="0" kern="0" dirty="0"/>
          </a:p>
          <a:p>
            <a:pPr lvl="1" indent="-342900" algn="just"/>
            <a:r>
              <a:rPr lang="pt-BR" sz="2000" b="0" i="0" kern="0" dirty="0"/>
              <a:t>Veloz</a:t>
            </a:r>
          </a:p>
          <a:p>
            <a:pPr lvl="1" indent="-342900" algn="just"/>
            <a:r>
              <a:rPr lang="pt-BR" sz="2000" b="0" i="0" kern="0" dirty="0"/>
              <a:t>Não Críticas</a:t>
            </a:r>
          </a:p>
          <a:p>
            <a:pPr lvl="1" indent="-342900" algn="just"/>
            <a:r>
              <a:rPr lang="pt-BR" sz="2000" b="0" i="0" kern="0" dirty="0"/>
              <a:t>Dados não muito grandes</a:t>
            </a:r>
          </a:p>
          <a:p>
            <a:pPr lvl="1" indent="-342900" algn="just"/>
            <a:endParaRPr lang="pt-BR" sz="2000" b="0" i="0" kern="0" dirty="0"/>
          </a:p>
        </p:txBody>
      </p:sp>
    </p:spTree>
    <p:extLst>
      <p:ext uri="{BB962C8B-B14F-4D97-AF65-F5344CB8AC3E}">
        <p14:creationId xmlns:p14="http://schemas.microsoft.com/office/powerpoint/2010/main" val="4104603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1DFEF40A-1E3F-470B-B540-1A2272A15A56}"/>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Redis</a:t>
            </a:r>
          </a:p>
        </p:txBody>
      </p:sp>
      <p:pic>
        <p:nvPicPr>
          <p:cNvPr id="2" name="Imagem 1">
            <a:extLst>
              <a:ext uri="{FF2B5EF4-FFF2-40B4-BE49-F238E27FC236}">
                <a16:creationId xmlns:a16="http://schemas.microsoft.com/office/drawing/2014/main" id="{1E2ED240-8CF8-4411-86C6-57ECFB84B607}"/>
              </a:ext>
            </a:extLst>
          </p:cNvPr>
          <p:cNvPicPr>
            <a:picLocks noChangeAspect="1"/>
          </p:cNvPicPr>
          <p:nvPr/>
        </p:nvPicPr>
        <p:blipFill>
          <a:blip r:embed="rId2"/>
          <a:stretch>
            <a:fillRect/>
          </a:stretch>
        </p:blipFill>
        <p:spPr>
          <a:xfrm>
            <a:off x="2051720" y="461906"/>
            <a:ext cx="5265390" cy="5321920"/>
          </a:xfrm>
          <a:prstGeom prst="rect">
            <a:avLst/>
          </a:prstGeom>
        </p:spPr>
      </p:pic>
    </p:spTree>
    <p:extLst>
      <p:ext uri="{BB962C8B-B14F-4D97-AF65-F5344CB8AC3E}">
        <p14:creationId xmlns:p14="http://schemas.microsoft.com/office/powerpoint/2010/main" val="13078767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redis</a:t>
            </a:r>
          </a:p>
        </p:txBody>
      </p:sp>
      <p:pic>
        <p:nvPicPr>
          <p:cNvPr id="3" name="Imagem 2">
            <a:extLst>
              <a:ext uri="{FF2B5EF4-FFF2-40B4-BE49-F238E27FC236}">
                <a16:creationId xmlns:a16="http://schemas.microsoft.com/office/drawing/2014/main" id="{75DCDDBC-7076-4629-B63C-0E2C8B067C0C}"/>
              </a:ext>
            </a:extLst>
          </p:cNvPr>
          <p:cNvPicPr>
            <a:picLocks noChangeAspect="1"/>
          </p:cNvPicPr>
          <p:nvPr/>
        </p:nvPicPr>
        <p:blipFill>
          <a:blip r:embed="rId3"/>
          <a:stretch>
            <a:fillRect/>
          </a:stretch>
        </p:blipFill>
        <p:spPr>
          <a:xfrm>
            <a:off x="611560" y="768737"/>
            <a:ext cx="1475259" cy="571200"/>
          </a:xfrm>
          <a:prstGeom prst="rect">
            <a:avLst/>
          </a:prstGeom>
        </p:spPr>
      </p:pic>
      <p:pic>
        <p:nvPicPr>
          <p:cNvPr id="5" name="Imagem 4">
            <a:extLst>
              <a:ext uri="{FF2B5EF4-FFF2-40B4-BE49-F238E27FC236}">
                <a16:creationId xmlns:a16="http://schemas.microsoft.com/office/drawing/2014/main" id="{3EC4EB9C-07B9-45F5-9E77-A1D06DB67B00}"/>
              </a:ext>
            </a:extLst>
          </p:cNvPr>
          <p:cNvPicPr>
            <a:picLocks noChangeAspect="1"/>
          </p:cNvPicPr>
          <p:nvPr/>
        </p:nvPicPr>
        <p:blipFill>
          <a:blip r:embed="rId4"/>
          <a:stretch>
            <a:fillRect/>
          </a:stretch>
        </p:blipFill>
        <p:spPr>
          <a:xfrm>
            <a:off x="945059" y="1339937"/>
            <a:ext cx="7587381" cy="4280474"/>
          </a:xfrm>
          <a:prstGeom prst="rect">
            <a:avLst/>
          </a:prstGeom>
        </p:spPr>
      </p:pic>
    </p:spTree>
    <p:extLst>
      <p:ext uri="{BB962C8B-B14F-4D97-AF65-F5344CB8AC3E}">
        <p14:creationId xmlns:p14="http://schemas.microsoft.com/office/powerpoint/2010/main" val="40761033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6012160" y="5373216"/>
            <a:ext cx="4932040" cy="461665"/>
          </a:xfrm>
          <a:prstGeom prst="rect">
            <a:avLst/>
          </a:prstGeom>
          <a:noFill/>
        </p:spPr>
        <p:txBody>
          <a:bodyPr wrap="square" rtlCol="0">
            <a:spAutoFit/>
          </a:bodyPr>
          <a:lstStyle/>
          <a:p>
            <a:r>
              <a:rPr lang="pt-BR" sz="2400" i="0" dirty="0">
                <a:solidFill>
                  <a:schemeClr val="bg2"/>
                </a:solidFill>
              </a:rPr>
              <a:t>redis - Mão na Massa</a:t>
            </a:r>
          </a:p>
        </p:txBody>
      </p:sp>
      <p:grpSp>
        <p:nvGrpSpPr>
          <p:cNvPr id="6" name="Group 3">
            <a:extLst>
              <a:ext uri="{FF2B5EF4-FFF2-40B4-BE49-F238E27FC236}">
                <a16:creationId xmlns:a16="http://schemas.microsoft.com/office/drawing/2014/main" id="{92208169-2779-49E0-A1B6-12AA9ED61022}"/>
              </a:ext>
            </a:extLst>
          </p:cNvPr>
          <p:cNvGrpSpPr/>
          <p:nvPr/>
        </p:nvGrpSpPr>
        <p:grpSpPr>
          <a:xfrm>
            <a:off x="6945975" y="3534982"/>
            <a:ext cx="1867626" cy="1597385"/>
            <a:chOff x="940059" y="3284984"/>
            <a:chExt cx="3836191" cy="3168352"/>
          </a:xfrm>
        </p:grpSpPr>
        <p:pic>
          <p:nvPicPr>
            <p:cNvPr id="7" name="Picture 2">
              <a:extLst>
                <a:ext uri="{FF2B5EF4-FFF2-40B4-BE49-F238E27FC236}">
                  <a16:creationId xmlns:a16="http://schemas.microsoft.com/office/drawing/2014/main" id="{0606F1A9-9F68-407A-A940-5DCE67A08827}"/>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CBA3618A-5DAD-4B78-844C-703064E5BD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98285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ixaDeTexto 8">
            <a:extLst>
              <a:ext uri="{FF2B5EF4-FFF2-40B4-BE49-F238E27FC236}">
                <a16:creationId xmlns:a16="http://schemas.microsoft.com/office/drawing/2014/main" id="{3B25F0BB-7458-4641-8EF9-0B93129BBC47}"/>
              </a:ext>
            </a:extLst>
          </p:cNvPr>
          <p:cNvSpPr txBox="1"/>
          <p:nvPr/>
        </p:nvSpPr>
        <p:spPr>
          <a:xfrm>
            <a:off x="409763" y="433545"/>
            <a:ext cx="8354890" cy="930447"/>
          </a:xfrm>
          <a:prstGeom prst="rect">
            <a:avLst/>
          </a:prstGeom>
        </p:spPr>
        <p:txBody>
          <a:bodyPr vert="horz" lIns="91440" tIns="45720" rIns="91440" bIns="45720" rtlCol="0" anchor="b">
            <a:normAutofit/>
          </a:bodyPr>
          <a:lstStyle/>
          <a:p>
            <a:pPr algn="ctr" eaLnBrk="1" hangingPunct="1">
              <a:lnSpc>
                <a:spcPct val="90000"/>
              </a:lnSpc>
              <a:spcAft>
                <a:spcPts val="600"/>
              </a:spcAft>
            </a:pPr>
            <a:r>
              <a:rPr lang="en-US" sz="4700" i="0" dirty="0" err="1">
                <a:solidFill>
                  <a:srgbClr val="FFFFFF"/>
                </a:solidFill>
                <a:latin typeface="+mj-lt"/>
                <a:ea typeface="+mj-ea"/>
                <a:cs typeface="+mj-cs"/>
              </a:rPr>
              <a:t>redis</a:t>
            </a:r>
            <a:endParaRPr lang="en-US" sz="4700" i="0" dirty="0">
              <a:solidFill>
                <a:srgbClr val="FFFFFF"/>
              </a:solidFill>
              <a:latin typeface="+mj-lt"/>
              <a:ea typeface="+mj-ea"/>
              <a:cs typeface="+mj-cs"/>
            </a:endParaRPr>
          </a:p>
        </p:txBody>
      </p:sp>
      <p:cxnSp>
        <p:nvCxnSpPr>
          <p:cNvPr id="138" name="Straight Connector 137">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100" name="Picture 4" descr="Imagem relacionada">
            <a:extLst>
              <a:ext uri="{FF2B5EF4-FFF2-40B4-BE49-F238E27FC236}">
                <a16:creationId xmlns:a16="http://schemas.microsoft.com/office/drawing/2014/main" id="{5E857A92-C959-45EE-AD42-98911912E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469" y="2780928"/>
            <a:ext cx="4091938" cy="3005714"/>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75DCDDBC-7076-4629-B63C-0E2C8B067C0C}"/>
              </a:ext>
            </a:extLst>
          </p:cNvPr>
          <p:cNvPicPr>
            <a:picLocks noChangeAspect="1"/>
          </p:cNvPicPr>
          <p:nvPr/>
        </p:nvPicPr>
        <p:blipFill>
          <a:blip r:embed="rId4"/>
          <a:stretch>
            <a:fillRect/>
          </a:stretch>
        </p:blipFill>
        <p:spPr>
          <a:xfrm>
            <a:off x="297661" y="3633464"/>
            <a:ext cx="4091938" cy="1584343"/>
          </a:xfrm>
          <a:prstGeom prst="rect">
            <a:avLst/>
          </a:prstGeom>
        </p:spPr>
      </p:pic>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1159950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
          <p:cNvSpPr txBox="1">
            <a:spLocks noChangeArrowheads="1"/>
          </p:cNvSpPr>
          <p:nvPr/>
        </p:nvSpPr>
        <p:spPr bwMode="auto">
          <a:xfrm>
            <a:off x="580171" y="1125144"/>
            <a:ext cx="5255301" cy="467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59" tIns="46030" rIns="92059" bIns="46030"/>
          <a:lstStyle>
            <a:lvl1pPr marL="342900" indent="-342900">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800100" indent="-34290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marL="342831" marR="0" lvl="0" indent="-342831" algn="l" defTabSz="914217" rtl="0" eaLnBrk="1" fontAlgn="auto" latinLnBrk="0" hangingPunct="1">
              <a:lnSpc>
                <a:spcPct val="100000"/>
              </a:lnSpc>
              <a:spcBef>
                <a:spcPct val="20000"/>
              </a:spcBef>
              <a:spcAft>
                <a:spcPts val="0"/>
              </a:spcAft>
              <a:buClr>
                <a:srgbClr val="FC0128"/>
              </a:buClr>
              <a:buSzPct val="100000"/>
              <a:buFont typeface="Arial" panose="020B0604020202020204" pitchFamily="34" charset="0"/>
              <a:buChar char="•"/>
              <a:tabLst/>
              <a:defRPr/>
            </a:pPr>
            <a:r>
              <a:rPr kumimoji="0" lang="pt-BR" alt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rPr>
              <a:t>Noções Básicas de Uso </a:t>
            </a:r>
            <a:r>
              <a:rPr kumimoji="0" lang="pt-BR" altLang="pt-BR" sz="2000" b="0" i="0" u="none" strike="noStrike" kern="0" cap="none" spc="0" normalizeH="0" baseline="0" noProof="0" dirty="0" err="1">
                <a:ln>
                  <a:noFill/>
                </a:ln>
                <a:solidFill>
                  <a:srgbClr val="000000"/>
                </a:solidFill>
                <a:effectLst/>
                <a:uLnTx/>
                <a:uFillTx/>
                <a:latin typeface="Calibri" panose="020F0502020204030204" pitchFamily="34" charset="0"/>
                <a:ea typeface="+mn-ea"/>
                <a:cs typeface="Arial" panose="020B0604020202020204" pitchFamily="34" charset="0"/>
                <a:sym typeface="Arial"/>
              </a:rPr>
              <a:t>ReDis</a:t>
            </a:r>
            <a:endParaRPr kumimoji="0" lang="pt-BR" altLang="pt-BR" sz="16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endParaRPr>
          </a:p>
          <a:p>
            <a:pPr marL="799940" marR="0" lvl="1" indent="-342831" algn="l" defTabSz="914217" rtl="0" eaLnBrk="1" fontAlgn="auto" latinLnBrk="0" hangingPunct="1">
              <a:lnSpc>
                <a:spcPct val="100000"/>
              </a:lnSpc>
              <a:spcBef>
                <a:spcPct val="20000"/>
              </a:spcBef>
              <a:spcAft>
                <a:spcPts val="0"/>
              </a:spcAft>
              <a:buClr>
                <a:srgbClr val="FC0128"/>
              </a:buClr>
              <a:buSzPct val="100000"/>
              <a:buFont typeface="Arial" panose="020B0604020202020204" pitchFamily="34" charset="0"/>
              <a:buChar char="•"/>
              <a:tabLst/>
              <a:defRPr/>
            </a:pPr>
            <a:r>
              <a:rPr kumimoji="0" lang="pt-BR" alt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rPr>
              <a:t>Estrutura de Dados ;</a:t>
            </a:r>
          </a:p>
          <a:p>
            <a:pPr marL="799940" marR="0" lvl="1" indent="-342831" algn="l" defTabSz="914217" rtl="0" eaLnBrk="1" fontAlgn="auto" latinLnBrk="0" hangingPunct="1">
              <a:lnSpc>
                <a:spcPct val="100000"/>
              </a:lnSpc>
              <a:spcBef>
                <a:spcPct val="20000"/>
              </a:spcBef>
              <a:spcAft>
                <a:spcPts val="0"/>
              </a:spcAft>
              <a:buClr>
                <a:srgbClr val="FC0128"/>
              </a:buClr>
              <a:buSzPct val="100000"/>
              <a:buFont typeface="Arial" panose="020B0604020202020204" pitchFamily="34" charset="0"/>
              <a:buChar char="•"/>
              <a:tabLst/>
              <a:defRPr/>
            </a:pPr>
            <a:r>
              <a:rPr kumimoji="0" lang="pt-BR" alt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rPr>
              <a:t>Chaves &amp; </a:t>
            </a:r>
            <a:r>
              <a:rPr kumimoji="0" lang="pt-BR" altLang="pt-BR" sz="2000" b="0" i="0" u="none" strike="noStrike" kern="0" cap="none" spc="0" normalizeH="0" baseline="0" noProof="0" dirty="0" err="1">
                <a:ln>
                  <a:noFill/>
                </a:ln>
                <a:solidFill>
                  <a:srgbClr val="000000"/>
                </a:solidFill>
                <a:effectLst/>
                <a:uLnTx/>
                <a:uFillTx/>
                <a:latin typeface="Calibri" panose="020F0502020204030204" pitchFamily="34" charset="0"/>
                <a:ea typeface="+mn-ea"/>
                <a:cs typeface="Arial" panose="020B0604020202020204" pitchFamily="34" charset="0"/>
                <a:sym typeface="Arial"/>
              </a:rPr>
              <a:t>Strings</a:t>
            </a:r>
            <a:r>
              <a:rPr kumimoji="0" lang="pt-BR" alt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rPr>
              <a:t>;</a:t>
            </a:r>
          </a:p>
          <a:p>
            <a:pPr marL="799940" marR="0" lvl="1" indent="-342831" algn="l" defTabSz="914217" rtl="0" eaLnBrk="1" fontAlgn="auto" latinLnBrk="0" hangingPunct="1">
              <a:lnSpc>
                <a:spcPct val="100000"/>
              </a:lnSpc>
              <a:spcBef>
                <a:spcPct val="20000"/>
              </a:spcBef>
              <a:spcAft>
                <a:spcPts val="0"/>
              </a:spcAft>
              <a:buClr>
                <a:srgbClr val="FC0128"/>
              </a:buClr>
              <a:buSzPct val="100000"/>
              <a:buFont typeface="Arial" panose="020B0604020202020204" pitchFamily="34" charset="0"/>
              <a:buChar char="•"/>
              <a:tabLst/>
              <a:defRPr/>
            </a:pPr>
            <a:r>
              <a:rPr kumimoji="0" lang="pt-BR" alt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rPr>
              <a:t>Sets;</a:t>
            </a:r>
          </a:p>
          <a:p>
            <a:pPr marL="799940" marR="0" lvl="1" indent="-342831" algn="l" defTabSz="914217" rtl="0" eaLnBrk="1" fontAlgn="auto" latinLnBrk="0" hangingPunct="1">
              <a:lnSpc>
                <a:spcPct val="100000"/>
              </a:lnSpc>
              <a:spcBef>
                <a:spcPct val="20000"/>
              </a:spcBef>
              <a:spcAft>
                <a:spcPts val="0"/>
              </a:spcAft>
              <a:buClr>
                <a:srgbClr val="FC0128"/>
              </a:buClr>
              <a:buSzPct val="100000"/>
              <a:buFont typeface="Arial" panose="020B0604020202020204" pitchFamily="34" charset="0"/>
              <a:buChar char="•"/>
              <a:tabLst/>
              <a:defRPr/>
            </a:pPr>
            <a:r>
              <a:rPr kumimoji="0" lang="pt-BR" alt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rPr>
              <a:t>Sets Ordenados;</a:t>
            </a:r>
          </a:p>
          <a:p>
            <a:pPr marL="799940" marR="0" lvl="1" indent="-342831" algn="l" defTabSz="914217" rtl="0" eaLnBrk="1" fontAlgn="auto" latinLnBrk="0" hangingPunct="1">
              <a:lnSpc>
                <a:spcPct val="100000"/>
              </a:lnSpc>
              <a:spcBef>
                <a:spcPct val="20000"/>
              </a:spcBef>
              <a:spcAft>
                <a:spcPts val="0"/>
              </a:spcAft>
              <a:buClr>
                <a:srgbClr val="FC0128"/>
              </a:buClr>
              <a:buSzPct val="100000"/>
              <a:buFont typeface="Arial" panose="020B0604020202020204" pitchFamily="34" charset="0"/>
              <a:buChar char="•"/>
              <a:tabLst/>
              <a:defRPr/>
            </a:pPr>
            <a:r>
              <a:rPr kumimoji="0" lang="pt-BR" alt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rPr>
              <a:t>Listas;</a:t>
            </a:r>
          </a:p>
          <a:p>
            <a:pPr marL="799940" marR="0" lvl="1" indent="-342831" algn="l" defTabSz="914217" rtl="0" eaLnBrk="1" fontAlgn="auto" latinLnBrk="0" hangingPunct="1">
              <a:lnSpc>
                <a:spcPct val="100000"/>
              </a:lnSpc>
              <a:spcBef>
                <a:spcPct val="20000"/>
              </a:spcBef>
              <a:spcAft>
                <a:spcPts val="0"/>
              </a:spcAft>
              <a:buClr>
                <a:srgbClr val="FC0128"/>
              </a:buClr>
              <a:buSzPct val="100000"/>
              <a:buFont typeface="Arial" panose="020B0604020202020204" pitchFamily="34" charset="0"/>
              <a:buChar char="•"/>
              <a:tabLst/>
              <a:defRPr/>
            </a:pPr>
            <a:r>
              <a:rPr kumimoji="0" lang="pt-BR" altLang="pt-BR" sz="2000" b="0" i="0" u="none" strike="noStrike" kern="0" cap="none" spc="0" normalizeH="0" baseline="0" noProof="0" dirty="0" err="1">
                <a:ln>
                  <a:noFill/>
                </a:ln>
                <a:solidFill>
                  <a:srgbClr val="000000"/>
                </a:solidFill>
                <a:effectLst/>
                <a:uLnTx/>
                <a:uFillTx/>
                <a:latin typeface="Calibri" panose="020F0502020204030204" pitchFamily="34" charset="0"/>
                <a:ea typeface="+mn-ea"/>
                <a:cs typeface="Arial" panose="020B0604020202020204" pitchFamily="34" charset="0"/>
                <a:sym typeface="Arial"/>
              </a:rPr>
              <a:t>Hash</a:t>
            </a:r>
            <a:r>
              <a:rPr kumimoji="0" lang="pt-BR" alt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rPr>
              <a:t>;</a:t>
            </a:r>
          </a:p>
          <a:p>
            <a:pPr marL="799940" marR="0" lvl="1" indent="-342831" algn="l" defTabSz="914217" rtl="0" eaLnBrk="1" fontAlgn="auto" latinLnBrk="0" hangingPunct="1">
              <a:lnSpc>
                <a:spcPct val="100000"/>
              </a:lnSpc>
              <a:spcBef>
                <a:spcPct val="20000"/>
              </a:spcBef>
              <a:spcAft>
                <a:spcPts val="0"/>
              </a:spcAft>
              <a:buClr>
                <a:srgbClr val="FC0128"/>
              </a:buClr>
              <a:buSzPct val="100000"/>
              <a:buFont typeface="Arial" panose="020B0604020202020204" pitchFamily="34" charset="0"/>
              <a:buChar char="•"/>
              <a:tabLst/>
              <a:defRPr/>
            </a:pPr>
            <a:r>
              <a:rPr kumimoji="0" lang="pt-BR" altLang="pt-BR" sz="2000" b="0" i="0" u="none" strike="noStrike" kern="0" cap="none" spc="0" normalizeH="0" baseline="0" noProof="0" dirty="0" err="1">
                <a:ln>
                  <a:noFill/>
                </a:ln>
                <a:solidFill>
                  <a:srgbClr val="000000"/>
                </a:solidFill>
                <a:effectLst/>
                <a:uLnTx/>
                <a:uFillTx/>
                <a:latin typeface="Calibri" panose="020F0502020204030204" pitchFamily="34" charset="0"/>
                <a:ea typeface="+mn-ea"/>
                <a:cs typeface="Arial" panose="020B0604020202020204" pitchFamily="34" charset="0"/>
                <a:sym typeface="Arial"/>
              </a:rPr>
              <a:t>HyperLogLogs</a:t>
            </a:r>
            <a:r>
              <a:rPr kumimoji="0" lang="pt-BR" altLang="pt-BR" sz="2000" b="0" i="0" u="none" strike="noStrike" kern="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sym typeface="Arial"/>
              </a:rPr>
              <a:t>.</a:t>
            </a:r>
          </a:p>
        </p:txBody>
      </p:sp>
      <p:sp>
        <p:nvSpPr>
          <p:cNvPr id="9219" name="Rectangle 4"/>
          <p:cNvSpPr>
            <a:spLocks noChangeArrowheads="1"/>
          </p:cNvSpPr>
          <p:nvPr/>
        </p:nvSpPr>
        <p:spPr bwMode="auto">
          <a:xfrm>
            <a:off x="396015" y="189477"/>
            <a:ext cx="5436243" cy="763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59" tIns="46030" rIns="92059" bIns="46030" anchor="ct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marL="0" marR="0" lvl="0" indent="0" algn="l" defTabSz="914217"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altLang="pt-BR" sz="2400" b="0" i="0" u="none" strike="noStrike" kern="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sym typeface="Arial"/>
              </a:rPr>
              <a:t>Objetivos</a:t>
            </a:r>
            <a:endParaRPr kumimoji="0" lang="en-US" altLang="pt-BR" sz="2400" b="0" i="0" u="none" strike="noStrike" kern="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sym typeface="Arial"/>
            </a:endParaRPr>
          </a:p>
        </p:txBody>
      </p:sp>
      <p:pic>
        <p:nvPicPr>
          <p:cNvPr id="5" name="Imagem 4">
            <a:extLst>
              <a:ext uri="{FF2B5EF4-FFF2-40B4-BE49-F238E27FC236}">
                <a16:creationId xmlns:a16="http://schemas.microsoft.com/office/drawing/2014/main" id="{E67B7491-2195-422D-8209-68D40C3CA64A}"/>
              </a:ext>
            </a:extLst>
          </p:cNvPr>
          <p:cNvPicPr>
            <a:picLocks noChangeAspect="1"/>
          </p:cNvPicPr>
          <p:nvPr/>
        </p:nvPicPr>
        <p:blipFill>
          <a:blip r:embed="rId3"/>
          <a:stretch>
            <a:fillRect/>
          </a:stretch>
        </p:blipFill>
        <p:spPr>
          <a:xfrm>
            <a:off x="4211960" y="3458104"/>
            <a:ext cx="4091938" cy="1584343"/>
          </a:xfrm>
          <a:prstGeom prst="rect">
            <a:avLst/>
          </a:prstGeom>
        </p:spPr>
      </p:pic>
    </p:spTree>
    <p:extLst>
      <p:ext uri="{BB962C8B-B14F-4D97-AF65-F5344CB8AC3E}">
        <p14:creationId xmlns:p14="http://schemas.microsoft.com/office/powerpoint/2010/main" val="24808990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Data </a:t>
            </a:r>
            <a:r>
              <a:rPr lang="pt-BR" dirty="0" err="1">
                <a:solidFill>
                  <a:schemeClr val="bg2"/>
                </a:solidFill>
              </a:rPr>
              <a:t>Types</a:t>
            </a:r>
            <a:endParaRPr lang="en-US" dirty="0">
              <a:solidFill>
                <a:schemeClr val="bg2"/>
              </a:solidFill>
            </a:endParaRPr>
          </a:p>
        </p:txBody>
      </p:sp>
      <p:sp>
        <p:nvSpPr>
          <p:cNvPr id="5" name="CaixaDeTexto 5"/>
          <p:cNvSpPr txBox="1"/>
          <p:nvPr/>
        </p:nvSpPr>
        <p:spPr>
          <a:xfrm>
            <a:off x="755576" y="921056"/>
            <a:ext cx="7331347" cy="5015887"/>
          </a:xfrm>
          <a:prstGeom prst="rect">
            <a:avLst/>
          </a:prstGeom>
          <a:noFill/>
        </p:spPr>
        <p:txBody>
          <a:bodyPr wrap="square" rtlCol="0">
            <a:spAutoFit/>
          </a:bodyPr>
          <a:lstStyle/>
          <a:p>
            <a:pPr marL="285693" marR="0" lvl="0" indent="-285693"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1" i="0" u="none" strike="noStrike" kern="0" cap="none" spc="0" normalizeH="0" baseline="0" noProof="0" dirty="0" err="1">
                <a:ln>
                  <a:noFill/>
                </a:ln>
                <a:solidFill>
                  <a:schemeClr val="bg2"/>
                </a:solidFill>
                <a:effectLst/>
                <a:uLnTx/>
                <a:uFillTx/>
                <a:latin typeface="Arial"/>
                <a:ea typeface="+mn-ea"/>
                <a:cs typeface="Arial"/>
                <a:sym typeface="Arial"/>
              </a:rPr>
              <a:t>Binary</a:t>
            </a:r>
            <a:r>
              <a:rPr kumimoji="0" lang="pt-BR" sz="2000" b="1" i="0" u="none" strike="noStrike" kern="0" cap="none" spc="0" normalizeH="0" baseline="0" noProof="0" dirty="0">
                <a:ln>
                  <a:noFill/>
                </a:ln>
                <a:solidFill>
                  <a:schemeClr val="bg2"/>
                </a:solidFill>
                <a:effectLst/>
                <a:uLnTx/>
                <a:uFillTx/>
                <a:latin typeface="Arial"/>
                <a:ea typeface="+mn-ea"/>
                <a:cs typeface="Arial"/>
                <a:sym typeface="Arial"/>
              </a:rPr>
              <a:t>-Safe </a:t>
            </a:r>
            <a:r>
              <a:rPr kumimoji="0" lang="pt-BR" sz="2000" b="1" i="0" u="none" strike="noStrike" kern="0" cap="none" spc="0" normalizeH="0" baseline="0" noProof="0" dirty="0" err="1">
                <a:ln>
                  <a:noFill/>
                </a:ln>
                <a:solidFill>
                  <a:schemeClr val="bg2"/>
                </a:solidFill>
                <a:effectLst/>
                <a:uLnTx/>
                <a:uFillTx/>
                <a:latin typeface="Arial"/>
                <a:ea typeface="+mn-ea"/>
                <a:cs typeface="Arial"/>
                <a:sym typeface="Arial"/>
              </a:rPr>
              <a:t>Strings</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a:t>
            </a:r>
            <a:b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br>
            <a:r>
              <a:rPr kumimoji="0" lang="pt-BR" sz="2000" b="1" i="0" u="none" strike="noStrike" kern="0" cap="none" spc="0" normalizeH="0" baseline="0" noProof="0" dirty="0">
                <a:ln>
                  <a:noFill/>
                </a:ln>
                <a:solidFill>
                  <a:schemeClr val="bg2"/>
                </a:solidFill>
                <a:effectLst/>
                <a:uLnTx/>
                <a:uFillTx/>
                <a:latin typeface="Arial"/>
                <a:ea typeface="+mn-ea"/>
                <a:cs typeface="Arial"/>
                <a:sym typeface="Arial"/>
              </a:rPr>
              <a:t>Listas</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 coleções de elementos de </a:t>
            </a:r>
            <a:r>
              <a:rPr kumimoji="0" lang="pt-BR" sz="2000" b="0" i="0" u="none" strike="noStrike" kern="0" cap="none" spc="0" normalizeH="0" baseline="0" noProof="0" dirty="0" err="1">
                <a:ln>
                  <a:noFill/>
                </a:ln>
                <a:solidFill>
                  <a:schemeClr val="bg2"/>
                </a:solidFill>
                <a:effectLst/>
                <a:uLnTx/>
                <a:uFillTx/>
                <a:latin typeface="Arial"/>
                <a:ea typeface="+mn-ea"/>
                <a:cs typeface="Arial"/>
                <a:sym typeface="Arial"/>
              </a:rPr>
              <a:t>string</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 ordenadas de acordo com a ordem de inserção;</a:t>
            </a:r>
          </a:p>
          <a:p>
            <a:pPr marL="285693" marR="0" lvl="0" indent="-285693"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1" i="0" u="none" strike="noStrike" kern="0" cap="none" spc="0" normalizeH="0" baseline="0" noProof="0" dirty="0">
                <a:ln>
                  <a:noFill/>
                </a:ln>
                <a:solidFill>
                  <a:schemeClr val="bg2"/>
                </a:solidFill>
                <a:effectLst/>
                <a:uLnTx/>
                <a:uFillTx/>
                <a:latin typeface="Arial"/>
                <a:ea typeface="+mn-ea"/>
                <a:cs typeface="Arial"/>
                <a:sym typeface="Arial"/>
              </a:rPr>
              <a:t>Sets</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 coleções de elementos únicos e não-ordenados de </a:t>
            </a:r>
            <a:r>
              <a:rPr kumimoji="0" lang="pt-BR" sz="2000" b="0" i="0" u="none" strike="noStrike" kern="0" cap="none" spc="0" normalizeH="0" baseline="0" noProof="0" dirty="0" err="1">
                <a:ln>
                  <a:noFill/>
                </a:ln>
                <a:solidFill>
                  <a:schemeClr val="bg2"/>
                </a:solidFill>
                <a:effectLst/>
                <a:uLnTx/>
                <a:uFillTx/>
                <a:latin typeface="Arial"/>
                <a:ea typeface="+mn-ea"/>
                <a:cs typeface="Arial"/>
                <a:sym typeface="Arial"/>
              </a:rPr>
              <a:t>strings</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a:t>
            </a:r>
          </a:p>
          <a:p>
            <a:pPr marL="285693" marR="0" lvl="0" indent="-285693"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1" i="0" u="none" strike="noStrike" kern="0" cap="none" spc="0" normalizeH="0" baseline="0" noProof="0" dirty="0">
                <a:ln>
                  <a:noFill/>
                </a:ln>
                <a:solidFill>
                  <a:schemeClr val="bg2"/>
                </a:solidFill>
                <a:effectLst/>
                <a:uLnTx/>
                <a:uFillTx/>
                <a:latin typeface="Arial"/>
                <a:ea typeface="+mn-ea"/>
                <a:cs typeface="Arial"/>
                <a:sym typeface="Arial"/>
              </a:rPr>
              <a:t>Sets Ordenados</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 semelhantes a Sets, mas onde cada elemento de sequência está associado a um valor numérico flutuante, chamado pontuação; </a:t>
            </a:r>
          </a:p>
          <a:p>
            <a:pPr marL="285693" marR="0" lvl="0" indent="-285693"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1" i="0" u="none" strike="noStrike" kern="0" cap="none" spc="0" normalizeH="0" baseline="0" noProof="0" dirty="0" err="1">
                <a:ln>
                  <a:noFill/>
                </a:ln>
                <a:solidFill>
                  <a:schemeClr val="bg2"/>
                </a:solidFill>
                <a:effectLst/>
                <a:uLnTx/>
                <a:uFillTx/>
                <a:latin typeface="Arial"/>
                <a:ea typeface="+mn-ea"/>
                <a:cs typeface="Arial"/>
                <a:sym typeface="Arial"/>
              </a:rPr>
              <a:t>Hashes</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 são mapas compostos de campos associados a valores;</a:t>
            </a:r>
            <a:b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br>
            <a:r>
              <a:rPr kumimoji="0" lang="pt-BR" sz="2000" b="1" i="0" u="none" strike="noStrike" kern="0" cap="none" spc="0" normalizeH="0" baseline="0" noProof="0" dirty="0">
                <a:ln>
                  <a:noFill/>
                </a:ln>
                <a:solidFill>
                  <a:schemeClr val="bg2"/>
                </a:solidFill>
                <a:effectLst/>
                <a:uLnTx/>
                <a:uFillTx/>
                <a:latin typeface="Arial"/>
                <a:ea typeface="+mn-ea"/>
                <a:cs typeface="Arial"/>
                <a:sym typeface="Arial"/>
              </a:rPr>
              <a:t>Matrizes de bits </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(ou simplesmente bitmaps): é possível, usando comandos especiais, manipular valores de </a:t>
            </a:r>
            <a:r>
              <a:rPr kumimoji="0" lang="pt-BR" sz="2000" b="0" i="0" u="none" strike="noStrike" kern="0" cap="none" spc="0" normalizeH="0" baseline="0" noProof="0" dirty="0" err="1">
                <a:ln>
                  <a:noFill/>
                </a:ln>
                <a:solidFill>
                  <a:schemeClr val="bg2"/>
                </a:solidFill>
                <a:effectLst/>
                <a:uLnTx/>
                <a:uFillTx/>
                <a:latin typeface="Arial"/>
                <a:ea typeface="+mn-ea"/>
                <a:cs typeface="Arial"/>
                <a:sym typeface="Arial"/>
              </a:rPr>
              <a:t>String</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 como uma matriz de bits;</a:t>
            </a:r>
            <a:b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br>
            <a:r>
              <a:rPr kumimoji="0" lang="pt-BR" sz="2000" b="1" i="0" u="none" strike="noStrike" kern="0" cap="none" spc="0" normalizeH="0" baseline="0" noProof="0" dirty="0" err="1">
                <a:ln>
                  <a:noFill/>
                </a:ln>
                <a:solidFill>
                  <a:schemeClr val="bg2"/>
                </a:solidFill>
                <a:effectLst/>
                <a:uLnTx/>
                <a:uFillTx/>
                <a:latin typeface="Arial"/>
                <a:ea typeface="+mn-ea"/>
                <a:cs typeface="Arial"/>
                <a:sym typeface="Arial"/>
              </a:rPr>
              <a:t>HyperLogLogs</a:t>
            </a:r>
            <a:r>
              <a:rPr kumimoji="0" lang="pt-BR" sz="2000" b="0" i="0" u="none" strike="noStrike" kern="0" cap="none" spc="0" normalizeH="0" baseline="0" noProof="0" dirty="0">
                <a:ln>
                  <a:noFill/>
                </a:ln>
                <a:solidFill>
                  <a:schemeClr val="bg2"/>
                </a:solidFill>
                <a:effectLst/>
                <a:uLnTx/>
                <a:uFillTx/>
                <a:latin typeface="Arial"/>
                <a:ea typeface="+mn-ea"/>
                <a:cs typeface="Arial"/>
                <a:sym typeface="Arial"/>
              </a:rPr>
              <a:t>: esta é uma estrutura de dados probabilística que é usada para estimar a cardinalidade de um conjunto. </a:t>
            </a:r>
          </a:p>
        </p:txBody>
      </p:sp>
    </p:spTree>
    <p:extLst>
      <p:ext uri="{BB962C8B-B14F-4D97-AF65-F5344CB8AC3E}">
        <p14:creationId xmlns:p14="http://schemas.microsoft.com/office/powerpoint/2010/main" val="3301623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Chaves</a:t>
            </a:r>
            <a:endParaRPr lang="en-US" dirty="0">
              <a:solidFill>
                <a:schemeClr val="bg2"/>
              </a:solidFill>
            </a:endParaRPr>
          </a:p>
        </p:txBody>
      </p:sp>
      <p:sp>
        <p:nvSpPr>
          <p:cNvPr id="5" name="CaixaDeTexto 5"/>
          <p:cNvSpPr txBox="1"/>
          <p:nvPr/>
        </p:nvSpPr>
        <p:spPr>
          <a:xfrm>
            <a:off x="755447" y="1344826"/>
            <a:ext cx="7331347" cy="440044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As chaves no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ReDis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são </a:t>
            </a:r>
            <a:r>
              <a:rPr kumimoji="0" lang="pt-BR" sz="2000" b="1" i="0" u="none" strike="noStrike" kern="0" cap="none" spc="0" normalizeH="0" baseline="0" noProof="0" dirty="0" err="1">
                <a:ln>
                  <a:noFill/>
                </a:ln>
                <a:solidFill>
                  <a:srgbClr val="000000"/>
                </a:solidFill>
                <a:effectLst/>
                <a:uLnTx/>
                <a:uFillTx/>
                <a:latin typeface="Arial"/>
                <a:ea typeface="+mn-ea"/>
                <a:cs typeface="Arial"/>
                <a:sym typeface="Arial"/>
              </a:rPr>
              <a:t>Binary</a:t>
            </a:r>
            <a:r>
              <a:rPr kumimoji="0" lang="pt-BR" sz="2000" b="1" i="0" u="none" strike="noStrike" kern="0" cap="none" spc="0" normalizeH="0" baseline="0" noProof="0" dirty="0">
                <a:ln>
                  <a:noFill/>
                </a:ln>
                <a:solidFill>
                  <a:srgbClr val="000000"/>
                </a:solidFill>
                <a:effectLst/>
                <a:uLnTx/>
                <a:uFillTx/>
                <a:latin typeface="Arial"/>
                <a:ea typeface="+mn-ea"/>
                <a:cs typeface="Arial"/>
                <a:sym typeface="Arial"/>
              </a:rPr>
              <a:t>-Safe </a:t>
            </a:r>
            <a:r>
              <a:rPr kumimoji="0" lang="pt-BR" sz="2000" b="1" i="0" u="none" strike="noStrike" kern="0" cap="none" spc="0" normalizeH="0" baseline="0" noProof="0" dirty="0" err="1">
                <a:ln>
                  <a:noFill/>
                </a:ln>
                <a:solidFill>
                  <a:srgbClr val="000000"/>
                </a:solidFill>
                <a:effectLst/>
                <a:uLnTx/>
                <a:uFillTx/>
                <a:latin typeface="Arial"/>
                <a:ea typeface="+mn-ea"/>
                <a:cs typeface="Arial"/>
                <a:sym typeface="Arial"/>
              </a:rPr>
              <a:t>Strings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b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b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Significa que você pode usar qualquer sequência binária como uma chave, de uma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como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foo</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ao conteúdo de um arquivo JPEG.</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1" i="0" u="none" strike="noStrike" kern="0" cap="none" spc="0" normalizeH="0" baseline="0" noProof="0" dirty="0">
                <a:ln>
                  <a:noFill/>
                </a:ln>
                <a:solidFill>
                  <a:srgbClr val="000000"/>
                </a:solidFill>
                <a:effectLst/>
                <a:uLnTx/>
                <a:uFillTx/>
                <a:latin typeface="Arial"/>
                <a:ea typeface="+mn-ea"/>
                <a:cs typeface="Arial"/>
                <a:sym typeface="Arial"/>
              </a:rPr>
              <a:t>Regras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Chaves muito longas não são uma boa ideia;</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Chaves muito curtas não costumam ser uma boa ideia;</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Tente ficar com um esquema. Por exemplo,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object-type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O tamanho máximo permitido da chave é de 512 MB.</a:t>
            </a:r>
          </a:p>
        </p:txBody>
      </p:sp>
      <p:pic>
        <p:nvPicPr>
          <p:cNvPr id="3" name="Picture 2"/>
          <p:cNvPicPr>
            <a:picLocks noChangeAspect="1"/>
          </p:cNvPicPr>
          <p:nvPr/>
        </p:nvPicPr>
        <p:blipFill>
          <a:blip r:embed="rId3"/>
          <a:stretch>
            <a:fillRect/>
          </a:stretch>
        </p:blipFill>
        <p:spPr>
          <a:xfrm>
            <a:off x="6714867" y="2807895"/>
            <a:ext cx="1474302" cy="1474302"/>
          </a:xfrm>
          <a:prstGeom prst="rect">
            <a:avLst/>
          </a:prstGeom>
        </p:spPr>
      </p:pic>
    </p:spTree>
    <p:extLst>
      <p:ext uri="{BB962C8B-B14F-4D97-AF65-F5344CB8AC3E}">
        <p14:creationId xmlns:p14="http://schemas.microsoft.com/office/powerpoint/2010/main" val="1983138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3200" dirty="0" err="1">
                <a:solidFill>
                  <a:schemeClr val="bg2"/>
                </a:solidFill>
              </a:rPr>
              <a:t>ReDis</a:t>
            </a:r>
            <a:r>
              <a:rPr lang="pt-BR" sz="3200" dirty="0">
                <a:solidFill>
                  <a:schemeClr val="bg2"/>
                </a:solidFill>
              </a:rPr>
              <a:t>: Trabalhando com </a:t>
            </a:r>
            <a:r>
              <a:rPr lang="pt-BR" sz="3200" dirty="0" err="1">
                <a:solidFill>
                  <a:schemeClr val="bg2"/>
                </a:solidFill>
              </a:rPr>
              <a:t>Strings</a:t>
            </a:r>
            <a:endParaRPr lang="en-US" sz="3200" dirty="0">
              <a:solidFill>
                <a:schemeClr val="bg2"/>
              </a:solidFill>
            </a:endParaRPr>
          </a:p>
        </p:txBody>
      </p:sp>
      <p:sp>
        <p:nvSpPr>
          <p:cNvPr id="5" name="CaixaDeTexto 5"/>
          <p:cNvSpPr txBox="1"/>
          <p:nvPr/>
        </p:nvSpPr>
        <p:spPr>
          <a:xfrm>
            <a:off x="755447" y="1344826"/>
            <a:ext cx="7331347" cy="347727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1" i="0" u="none" strike="noStrike" kern="0" cap="none" spc="0" normalizeH="0" baseline="0" noProof="0" dirty="0" err="1">
                <a:ln>
                  <a:noFill/>
                </a:ln>
                <a:solidFill>
                  <a:srgbClr val="000000"/>
                </a:solidFill>
                <a:effectLst/>
                <a:uLnTx/>
                <a:uFillTx/>
                <a:latin typeface="Arial"/>
                <a:ea typeface="+mn-ea"/>
                <a:cs typeface="Arial"/>
                <a:sym typeface="Arial"/>
              </a:rPr>
              <a:t>Strings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b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b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O tipo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é o tipo mais simples de valor que você pode associar a uma chave.</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Como as chaves Redis são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quando usamos o tipo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como um valor também, estamos mapeando uma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para outra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O tipo de dados da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é útil para vários casos de uso, como o armazenamento em cache de fragmentos ou páginas HTML.</a:t>
            </a:r>
          </a:p>
        </p:txBody>
      </p:sp>
      <p:pic>
        <p:nvPicPr>
          <p:cNvPr id="4" name="Picture 3"/>
          <p:cNvPicPr>
            <a:picLocks noChangeAspect="1"/>
          </p:cNvPicPr>
          <p:nvPr/>
        </p:nvPicPr>
        <p:blipFill>
          <a:blip r:embed="rId3"/>
          <a:stretch>
            <a:fillRect/>
          </a:stretch>
        </p:blipFill>
        <p:spPr>
          <a:xfrm>
            <a:off x="6682110" y="4721405"/>
            <a:ext cx="1329983" cy="1329983"/>
          </a:xfrm>
          <a:prstGeom prst="rect">
            <a:avLst/>
          </a:prstGeom>
        </p:spPr>
      </p:pic>
    </p:spTree>
    <p:extLst>
      <p:ext uri="{BB962C8B-B14F-4D97-AF65-F5344CB8AC3E}">
        <p14:creationId xmlns:p14="http://schemas.microsoft.com/office/powerpoint/2010/main" val="31323678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tângulo 2"/>
          <p:cNvSpPr>
            <a:spLocks noChangeArrowheads="1"/>
          </p:cNvSpPr>
          <p:nvPr/>
        </p:nvSpPr>
        <p:spPr bwMode="auto">
          <a:xfrm>
            <a:off x="323528" y="260648"/>
            <a:ext cx="70567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Criando</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Objetos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Objetos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Simples) </a:t>
            </a:r>
          </a:p>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pt-BR" altLang="pt-BR" sz="20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ReDis</a:t>
            </a:r>
            <a:endParaRPr kumimoji="0" lang="en-US" altLang="pt-BR" sz="2000" b="1" i="1"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endParaRPr>
          </a:p>
        </p:txBody>
      </p:sp>
      <p:pic>
        <p:nvPicPr>
          <p:cNvPr id="5" name="Picture 4"/>
          <p:cNvPicPr>
            <a:picLocks noChangeAspect="1"/>
          </p:cNvPicPr>
          <p:nvPr/>
        </p:nvPicPr>
        <p:blipFill rotWithShape="1">
          <a:blip r:embed="rId3"/>
          <a:srcRect l="16683" r="16701"/>
          <a:stretch/>
        </p:blipFill>
        <p:spPr>
          <a:xfrm>
            <a:off x="4283968" y="1340768"/>
            <a:ext cx="4199797" cy="2531097"/>
          </a:xfrm>
          <a:prstGeom prst="rect">
            <a:avLst/>
          </a:prstGeom>
        </p:spPr>
      </p:pic>
      <p:pic>
        <p:nvPicPr>
          <p:cNvPr id="6" name="Imagem 5">
            <a:extLst>
              <a:ext uri="{FF2B5EF4-FFF2-40B4-BE49-F238E27FC236}">
                <a16:creationId xmlns:a16="http://schemas.microsoft.com/office/drawing/2014/main" id="{76FB1E30-E651-4908-9667-C11008BE5402}"/>
              </a:ext>
            </a:extLst>
          </p:cNvPr>
          <p:cNvPicPr>
            <a:picLocks noChangeAspect="1"/>
          </p:cNvPicPr>
          <p:nvPr/>
        </p:nvPicPr>
        <p:blipFill>
          <a:blip r:embed="rId4"/>
          <a:stretch>
            <a:fillRect/>
          </a:stretch>
        </p:blipFill>
        <p:spPr>
          <a:xfrm>
            <a:off x="971600" y="4209354"/>
            <a:ext cx="4091938" cy="1584343"/>
          </a:xfrm>
          <a:prstGeom prst="rect">
            <a:avLst/>
          </a:prstGeom>
        </p:spPr>
      </p:pic>
    </p:spTree>
    <p:extLst>
      <p:ext uri="{BB962C8B-B14F-4D97-AF65-F5344CB8AC3E}">
        <p14:creationId xmlns:p14="http://schemas.microsoft.com/office/powerpoint/2010/main" val="1282021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Comandos SET</a:t>
            </a:r>
            <a:endParaRPr lang="en-US" dirty="0">
              <a:solidFill>
                <a:schemeClr val="bg2"/>
              </a:solidFill>
            </a:endParaRPr>
          </a:p>
        </p:txBody>
      </p:sp>
      <p:sp>
        <p:nvSpPr>
          <p:cNvPr id="5" name="CaixaDeTexto 5"/>
          <p:cNvSpPr txBox="1"/>
          <p:nvPr/>
        </p:nvSpPr>
        <p:spPr>
          <a:xfrm>
            <a:off x="797969" y="1057797"/>
            <a:ext cx="7331347" cy="3254172"/>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EX</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define o tempo de expiração especificado, em segundos.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PX</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define o tempo de expiração especificado, em milissegundos.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NX</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define a chave somente se ela ainda não existir.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XX</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somente configure a chave, se já existir.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SET</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value</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expiration</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EX</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seconds|</a:t>
            </a:r>
            <a:r>
              <a:rPr kumimoji="0" lang="pt-BR" sz="1800" b="1" i="0" u="none" strike="noStrike" kern="0" cap="none" spc="0" normalizeH="0" baseline="0" noProof="0" dirty="0" err="1">
                <a:ln>
                  <a:noFill/>
                </a:ln>
                <a:solidFill>
                  <a:srgbClr val="FFFFFF"/>
                </a:solidFill>
                <a:effectLst/>
                <a:uLnTx/>
                <a:uFillTx/>
                <a:latin typeface="Arial"/>
                <a:ea typeface="+mn-ea"/>
                <a:cs typeface="+mn-cs"/>
                <a:sym typeface="Arial"/>
              </a:rPr>
              <a:t>PX</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milliseconds</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NX</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a:t>
            </a: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XX</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a:t>
            </a:r>
          </a:p>
        </p:txBody>
      </p:sp>
      <p:sp>
        <p:nvSpPr>
          <p:cNvPr id="6" name="Rectangle 5"/>
          <p:cNvSpPr/>
          <p:nvPr/>
        </p:nvSpPr>
        <p:spPr>
          <a:xfrm>
            <a:off x="797969" y="4329045"/>
            <a:ext cx="3486209" cy="43199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mykey</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myvalue</a:t>
            </a:r>
            <a:endParaRPr kumimoji="0" lang="pt-BR"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7" name="Rectangle 6"/>
          <p:cNvSpPr/>
          <p:nvPr/>
        </p:nvSpPr>
        <p:spPr>
          <a:xfrm>
            <a:off x="4463644" y="4329045"/>
            <a:ext cx="3407625" cy="77726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GET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mykey</a:t>
            </a:r>
            <a:endParaRPr kumimoji="0" lang="pt-BR"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a:t>
            </a:r>
            <a:r>
              <a:rPr kumimoji="0" lang="pt-BR" sz="1800" b="1" i="0" u="none" strike="noStrike" kern="0" cap="none" spc="0" normalizeH="0" baseline="0" noProof="0" dirty="0" err="1">
                <a:ln>
                  <a:noFill/>
                </a:ln>
                <a:solidFill>
                  <a:srgbClr val="000000"/>
                </a:solidFill>
                <a:effectLst/>
                <a:uLnTx/>
                <a:uFillTx/>
                <a:latin typeface="Arial"/>
                <a:ea typeface="+mn-ea"/>
                <a:cs typeface="+mn-cs"/>
                <a:sym typeface="Arial"/>
              </a:rPr>
              <a:t>myvalue</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a:t>
            </a:r>
          </a:p>
        </p:txBody>
      </p:sp>
      <p:sp>
        <p:nvSpPr>
          <p:cNvPr id="8" name="Rectangle 7"/>
          <p:cNvSpPr/>
          <p:nvPr/>
        </p:nvSpPr>
        <p:spPr>
          <a:xfrm>
            <a:off x="797969" y="5278946"/>
            <a:ext cx="3486209" cy="43199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10 ‘Aula de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ReDis</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a:t>
            </a:r>
          </a:p>
        </p:txBody>
      </p:sp>
      <p:sp>
        <p:nvSpPr>
          <p:cNvPr id="10" name="Rectangle 9"/>
          <p:cNvSpPr/>
          <p:nvPr/>
        </p:nvSpPr>
        <p:spPr>
          <a:xfrm>
            <a:off x="4463643" y="5278946"/>
            <a:ext cx="3407625" cy="77726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GET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10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“Aula de </a:t>
            </a:r>
            <a:r>
              <a:rPr kumimoji="0" lang="pt-BR" sz="1800" b="1" i="0" u="none" strike="noStrike" kern="0" cap="none" spc="0" normalizeH="0" baseline="0" noProof="0" dirty="0" err="1">
                <a:ln>
                  <a:noFill/>
                </a:ln>
                <a:solidFill>
                  <a:srgbClr val="000000"/>
                </a:solidFill>
                <a:effectLst/>
                <a:uLnTx/>
                <a:uFillTx/>
                <a:latin typeface="Arial"/>
                <a:ea typeface="+mn-ea"/>
                <a:cs typeface="+mn-cs"/>
                <a:sym typeface="Arial"/>
              </a:rPr>
              <a:t>ReDis</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a:t>
            </a:r>
          </a:p>
        </p:txBody>
      </p:sp>
    </p:spTree>
    <p:extLst>
      <p:ext uri="{BB962C8B-B14F-4D97-AF65-F5344CB8AC3E}">
        <p14:creationId xmlns:p14="http://schemas.microsoft.com/office/powerpoint/2010/main" val="40185314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SETRANGE</a:t>
            </a:r>
            <a:endParaRPr lang="en-US" dirty="0">
              <a:solidFill>
                <a:schemeClr val="bg2"/>
              </a:solidFill>
            </a:endParaRPr>
          </a:p>
        </p:txBody>
      </p:sp>
      <p:sp>
        <p:nvSpPr>
          <p:cNvPr id="5" name="CaixaDeTexto 5"/>
          <p:cNvSpPr txBox="1"/>
          <p:nvPr/>
        </p:nvSpPr>
        <p:spPr>
          <a:xfrm>
            <a:off x="797969" y="1057797"/>
            <a:ext cx="7331347" cy="297722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alteração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offset</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posição numérica de onde será iniciada a alteração de </a:t>
            </a:r>
            <a:r>
              <a:rPr kumimoji="0" lang="pt-BR" sz="18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value</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a:t>
            </a:r>
            <a:r>
              <a:rPr kumimoji="0" lang="pt-BR" sz="18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de substituição</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SETRANGE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offset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value</a:t>
            </a:r>
            <a:endParaRPr kumimoji="0" lang="pt-BR" sz="1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 name="Rectangle 5"/>
          <p:cNvSpPr/>
          <p:nvPr/>
        </p:nvSpPr>
        <p:spPr>
          <a:xfrm>
            <a:off x="797969" y="4073903"/>
            <a:ext cx="7073298" cy="63609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mykey</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Ola</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mundo cruel’</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SETRANGE</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mykey</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4 ‘ventos’</a:t>
            </a:r>
          </a:p>
        </p:txBody>
      </p:sp>
      <p:sp>
        <p:nvSpPr>
          <p:cNvPr id="10" name="Rectangle 9"/>
          <p:cNvSpPr/>
          <p:nvPr/>
        </p:nvSpPr>
        <p:spPr>
          <a:xfrm>
            <a:off x="797969" y="4928132"/>
            <a:ext cx="7073298" cy="77726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GET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mykey</a:t>
            </a:r>
            <a:endParaRPr kumimoji="0" lang="pt-BR"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a:t>
            </a:r>
            <a:r>
              <a:rPr kumimoji="0" lang="pt-BR" sz="1800" b="1" i="0" u="none" strike="noStrike" kern="0" cap="none" spc="0" normalizeH="0" baseline="0" noProof="0" dirty="0" err="1">
                <a:ln>
                  <a:noFill/>
                </a:ln>
                <a:solidFill>
                  <a:srgbClr val="000000"/>
                </a:solidFill>
                <a:effectLst/>
                <a:uLnTx/>
                <a:uFillTx/>
                <a:latin typeface="Arial"/>
                <a:ea typeface="+mn-ea"/>
                <a:cs typeface="+mn-cs"/>
                <a:sym typeface="Arial"/>
              </a:rPr>
              <a:t>Ola</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1" i="0" u="none" strike="noStrike" kern="0" cap="none" spc="0" normalizeH="0" baseline="0" noProof="0" dirty="0" err="1">
                <a:ln>
                  <a:noFill/>
                </a:ln>
                <a:solidFill>
                  <a:srgbClr val="000000"/>
                </a:solidFill>
                <a:effectLst/>
                <a:uLnTx/>
                <a:uFillTx/>
                <a:latin typeface="Arial"/>
                <a:ea typeface="+mn-ea"/>
                <a:cs typeface="+mn-cs"/>
                <a:sym typeface="Arial"/>
              </a:rPr>
              <a:t>ventoscruel</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a:t>
            </a:r>
          </a:p>
        </p:txBody>
      </p:sp>
    </p:spTree>
    <p:extLst>
      <p:ext uri="{BB962C8B-B14F-4D97-AF65-F5344CB8AC3E}">
        <p14:creationId xmlns:p14="http://schemas.microsoft.com/office/powerpoint/2010/main" val="2606671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body" idx="1"/>
          </p:nvPr>
        </p:nvSpPr>
        <p:spPr bwMode="auto">
          <a:xfrm>
            <a:off x="883637" y="836712"/>
            <a:ext cx="7432779"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pt-BR" altLang="pt-BR" sz="2000" b="0" i="0" dirty="0"/>
              <a:t>redis</a:t>
            </a:r>
          </a:p>
          <a:p>
            <a:pPr lvl="1"/>
            <a:r>
              <a:rPr lang="pt-BR" altLang="pt-BR" b="0" i="0" dirty="0"/>
              <a:t>Conceituação de Chave Valor</a:t>
            </a:r>
          </a:p>
          <a:p>
            <a:pPr lvl="1"/>
            <a:r>
              <a:rPr lang="pt-BR" altLang="pt-BR" b="0" i="0" dirty="0"/>
              <a:t>Onde e quem usa?</a:t>
            </a:r>
          </a:p>
          <a:p>
            <a:pPr lvl="1"/>
            <a:r>
              <a:rPr lang="pt-BR" altLang="pt-BR" b="0" i="0" dirty="0"/>
              <a:t>História do redis  </a:t>
            </a:r>
          </a:p>
          <a:p>
            <a:pPr lvl="1"/>
            <a:r>
              <a:rPr lang="pt-BR" altLang="pt-BR" b="0" i="0" dirty="0"/>
              <a:t>redis (Mão na Massa)</a:t>
            </a:r>
          </a:p>
          <a:p>
            <a:pPr lvl="1"/>
            <a:r>
              <a:rPr lang="pt-BR" altLang="pt-BR" b="0" i="0" dirty="0"/>
              <a:t>Noções Básicas</a:t>
            </a:r>
          </a:p>
          <a:p>
            <a:pPr lvl="1"/>
            <a:r>
              <a:rPr lang="pt-BR" altLang="pt-BR" b="0" i="0" dirty="0"/>
              <a:t>Mas, o que é o redis?</a:t>
            </a:r>
          </a:p>
          <a:p>
            <a:pPr lvl="1"/>
            <a:r>
              <a:rPr lang="pt-BR" altLang="pt-BR" b="0" i="0" dirty="0"/>
              <a:t>Modelagem em redis</a:t>
            </a:r>
          </a:p>
          <a:p>
            <a:pPr lvl="1"/>
            <a:r>
              <a:rPr lang="pt-BR" altLang="pt-BR" b="0" i="0" dirty="0"/>
              <a:t>Arquitetura</a:t>
            </a:r>
          </a:p>
          <a:p>
            <a:pPr lvl="1"/>
            <a:r>
              <a:rPr lang="pt-BR" altLang="pt-BR" b="0" i="0" dirty="0"/>
              <a:t>Instalação</a:t>
            </a:r>
          </a:p>
          <a:p>
            <a:endParaRPr lang="pt-BR" altLang="pt-BR" sz="2000" b="0" i="0" dirty="0"/>
          </a:p>
        </p:txBody>
      </p:sp>
      <p:sp>
        <p:nvSpPr>
          <p:cNvPr id="2" name="CaixaDeTexto 1"/>
          <p:cNvSpPr txBox="1"/>
          <p:nvPr/>
        </p:nvSpPr>
        <p:spPr>
          <a:xfrm>
            <a:off x="0" y="13534"/>
            <a:ext cx="4716016" cy="461665"/>
          </a:xfrm>
          <a:prstGeom prst="rect">
            <a:avLst/>
          </a:prstGeom>
          <a:noFill/>
        </p:spPr>
        <p:txBody>
          <a:bodyPr wrap="square" rtlCol="0">
            <a:spAutoFit/>
          </a:bodyPr>
          <a:lstStyle/>
          <a:p>
            <a:r>
              <a:rPr lang="pt-BR" sz="2400" i="0" dirty="0">
                <a:solidFill>
                  <a:schemeClr val="bg2"/>
                </a:solidFill>
                <a:latin typeface="+mn-lt"/>
              </a:rPr>
              <a:t>Agenda</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APPEND</a:t>
            </a:r>
            <a:endParaRPr lang="en-US" dirty="0">
              <a:solidFill>
                <a:schemeClr val="bg2"/>
              </a:solidFill>
            </a:endParaRPr>
          </a:p>
        </p:txBody>
      </p:sp>
      <p:sp>
        <p:nvSpPr>
          <p:cNvPr id="5" name="CaixaDeTexto 5"/>
          <p:cNvSpPr txBox="1"/>
          <p:nvPr/>
        </p:nvSpPr>
        <p:spPr>
          <a:xfrm>
            <a:off x="797969" y="1057797"/>
            <a:ext cx="7331347" cy="270027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alteração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value</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a:t>
            </a:r>
            <a:r>
              <a:rPr kumimoji="0" lang="pt-BR" sz="18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de adição</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APPEND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value</a:t>
            </a:r>
            <a:endParaRPr kumimoji="0" lang="pt-BR" sz="1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 name="Rectangle 5"/>
          <p:cNvSpPr/>
          <p:nvPr/>
        </p:nvSpPr>
        <p:spPr>
          <a:xfrm>
            <a:off x="797969" y="3765605"/>
            <a:ext cx="7073298" cy="63609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mykey</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Ola</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mundo cruel’</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APPEND</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mykey</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 demais’</a:t>
            </a:r>
          </a:p>
        </p:txBody>
      </p:sp>
      <p:sp>
        <p:nvSpPr>
          <p:cNvPr id="10" name="Rectangle 9"/>
          <p:cNvSpPr/>
          <p:nvPr/>
        </p:nvSpPr>
        <p:spPr>
          <a:xfrm>
            <a:off x="797969" y="4619834"/>
            <a:ext cx="7073298" cy="77726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GET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000000"/>
                </a:solidFill>
                <a:effectLst/>
                <a:uLnTx/>
                <a:uFillTx/>
                <a:latin typeface="Arial"/>
                <a:ea typeface="+mn-ea"/>
                <a:cs typeface="+mn-cs"/>
                <a:sym typeface="Arial"/>
              </a:rPr>
              <a:t>mykey</a:t>
            </a:r>
            <a:endParaRPr kumimoji="0" lang="pt-BR"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a:t>
            </a:r>
            <a:r>
              <a:rPr kumimoji="0" lang="pt-BR" sz="1800" b="1" i="0" u="none" strike="noStrike" kern="0" cap="none" spc="0" normalizeH="0" baseline="0" noProof="0" dirty="0" err="1">
                <a:ln>
                  <a:noFill/>
                </a:ln>
                <a:solidFill>
                  <a:srgbClr val="000000"/>
                </a:solidFill>
                <a:effectLst/>
                <a:uLnTx/>
                <a:uFillTx/>
                <a:latin typeface="Arial"/>
                <a:ea typeface="+mn-ea"/>
                <a:cs typeface="+mn-cs"/>
                <a:sym typeface="Arial"/>
              </a:rPr>
              <a:t>Ola</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 mundo cruel demais”</a:t>
            </a:r>
          </a:p>
        </p:txBody>
      </p:sp>
    </p:spTree>
    <p:extLst>
      <p:ext uri="{BB962C8B-B14F-4D97-AF65-F5344CB8AC3E}">
        <p14:creationId xmlns:p14="http://schemas.microsoft.com/office/powerpoint/2010/main" val="311697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1800" dirty="0" err="1">
                <a:solidFill>
                  <a:schemeClr val="bg2"/>
                </a:solidFill>
              </a:rPr>
              <a:t>ReDis</a:t>
            </a:r>
            <a:r>
              <a:rPr lang="pt-BR" sz="1800" dirty="0">
                <a:solidFill>
                  <a:schemeClr val="bg2"/>
                </a:solidFill>
              </a:rPr>
              <a:t>: Comandos SETBIT / GETBIT (bitmaps)</a:t>
            </a:r>
            <a:endParaRPr lang="en-US" sz="1800" dirty="0">
              <a:solidFill>
                <a:schemeClr val="bg2"/>
              </a:solidFill>
            </a:endParaRPr>
          </a:p>
        </p:txBody>
      </p:sp>
      <p:sp>
        <p:nvSpPr>
          <p:cNvPr id="5" name="CaixaDeTexto 5"/>
          <p:cNvSpPr txBox="1"/>
          <p:nvPr/>
        </p:nvSpPr>
        <p:spPr>
          <a:xfrm>
            <a:off x="797969" y="1057797"/>
            <a:ext cx="7331347" cy="297722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inserção/consulta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offset</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posição numérica de onde o </a:t>
            </a:r>
            <a:r>
              <a:rPr kumimoji="0" lang="pt-BR" sz="1800" b="0" i="0" u="none" strike="noStrike" kern="0" cap="none" spc="0" normalizeH="0" baseline="0" noProof="0" dirty="0" err="1">
                <a:ln>
                  <a:noFill/>
                </a:ln>
                <a:solidFill>
                  <a:srgbClr val="000000"/>
                </a:solidFill>
                <a:effectLst/>
                <a:uLnTx/>
                <a:uFillTx/>
                <a:latin typeface="Arial"/>
                <a:ea typeface="+mn-ea"/>
                <a:cs typeface="Arial"/>
                <a:sym typeface="Arial"/>
              </a:rPr>
              <a:t>flag</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será ligado ou desligado.</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value</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valor do bit (0 | 1) </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SET</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offset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value</a:t>
            </a:r>
            <a:endParaRPr kumimoji="0" lang="pt-BR" sz="1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 name="Rectangle 5"/>
          <p:cNvSpPr/>
          <p:nvPr/>
        </p:nvSpPr>
        <p:spPr>
          <a:xfrm>
            <a:off x="797969" y="4035355"/>
            <a:ext cx="7238850" cy="92978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SETBIT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www.shop.com.br </a:t>
            </a:r>
            <a:r>
              <a:rPr kumimoji="0" lang="pt-BR" sz="1800" b="1" i="0" u="none" strike="noStrike" kern="0" cap="none" spc="0" normalizeH="0" baseline="0" noProof="0" dirty="0">
                <a:ln>
                  <a:noFill/>
                </a:ln>
                <a:solidFill>
                  <a:srgbClr val="0070C0"/>
                </a:solidFill>
                <a:effectLst/>
                <a:uLnTx/>
                <a:uFillTx/>
                <a:latin typeface="Arial"/>
                <a:ea typeface="+mn-ea"/>
                <a:cs typeface="+mn-cs"/>
                <a:sym typeface="Arial"/>
              </a:rPr>
              <a:t>1</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0  -- </a:t>
            </a:r>
            <a:r>
              <a:rPr kumimoji="0" lang="pt-BR" sz="1400" b="0" i="1" u="none" strike="noStrike" kern="0" cap="none" spc="0" normalizeH="0" baseline="0" noProof="0" dirty="0">
                <a:ln>
                  <a:noFill/>
                </a:ln>
                <a:solidFill>
                  <a:srgbClr val="000000"/>
                </a:solidFill>
                <a:effectLst/>
                <a:uLnTx/>
                <a:uFillTx/>
                <a:latin typeface="Arial"/>
                <a:ea typeface="+mn-ea"/>
                <a:cs typeface="+mn-cs"/>
                <a:sym typeface="Arial"/>
              </a:rPr>
              <a:t>1 indicaria se a home foi visitada</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SETBIT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www.shop.com.br </a:t>
            </a:r>
            <a:r>
              <a:rPr kumimoji="0" lang="pt-BR" sz="1800" b="1" i="0" u="none" strike="noStrike" kern="0" cap="none" spc="0" normalizeH="0" baseline="0" noProof="0" dirty="0">
                <a:ln>
                  <a:noFill/>
                </a:ln>
                <a:solidFill>
                  <a:srgbClr val="0070C0"/>
                </a:solidFill>
                <a:effectLst/>
                <a:uLnTx/>
                <a:uFillTx/>
                <a:latin typeface="Arial"/>
                <a:ea typeface="+mn-ea"/>
                <a:cs typeface="+mn-cs"/>
                <a:sym typeface="Arial"/>
              </a:rPr>
              <a:t>2</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1  -- </a:t>
            </a:r>
            <a:r>
              <a:rPr kumimoji="0" lang="pt-BR" sz="1400" b="0" i="1" u="none" strike="noStrike" kern="0" cap="none" spc="0" normalizeH="0" baseline="0" noProof="0" dirty="0">
                <a:ln>
                  <a:noFill/>
                </a:ln>
                <a:solidFill>
                  <a:srgbClr val="000000"/>
                </a:solidFill>
                <a:effectLst/>
                <a:uLnTx/>
                <a:uFillTx/>
                <a:latin typeface="Arial"/>
                <a:ea typeface="+mn-ea"/>
                <a:cs typeface="+mn-cs"/>
                <a:sym typeface="Arial"/>
              </a:rPr>
              <a:t>2 indicaria se a houve busca por produtos</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SETBIT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www.shop.com.br </a:t>
            </a:r>
            <a:r>
              <a:rPr kumimoji="0" lang="pt-BR" sz="1800" b="1" i="0" u="none" strike="noStrike" kern="0" cap="none" spc="0" normalizeH="0" baseline="0" noProof="0" dirty="0">
                <a:ln>
                  <a:noFill/>
                </a:ln>
                <a:solidFill>
                  <a:srgbClr val="0070C0"/>
                </a:solidFill>
                <a:effectLst/>
                <a:uLnTx/>
                <a:uFillTx/>
                <a:latin typeface="Arial"/>
                <a:ea typeface="+mn-ea"/>
                <a:cs typeface="+mn-cs"/>
                <a:sym typeface="Arial"/>
              </a:rPr>
              <a:t>3</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0  -- </a:t>
            </a:r>
            <a:r>
              <a:rPr kumimoji="0" lang="pt-BR" sz="1400" b="0" i="1" u="none" strike="noStrike" kern="0" cap="none" spc="0" normalizeH="0" baseline="0" noProof="0" dirty="0">
                <a:ln>
                  <a:noFill/>
                </a:ln>
                <a:solidFill>
                  <a:srgbClr val="000000"/>
                </a:solidFill>
                <a:effectLst/>
                <a:uLnTx/>
                <a:uFillTx/>
                <a:latin typeface="Arial"/>
                <a:ea typeface="+mn-ea"/>
                <a:cs typeface="+mn-cs"/>
                <a:sym typeface="Arial"/>
              </a:rPr>
              <a:t>3 indicaria se a home compras</a:t>
            </a:r>
          </a:p>
        </p:txBody>
      </p:sp>
      <p:sp>
        <p:nvSpPr>
          <p:cNvPr id="8" name="Rectangle 7"/>
          <p:cNvSpPr/>
          <p:nvPr/>
        </p:nvSpPr>
        <p:spPr>
          <a:xfrm>
            <a:off x="797968" y="5072747"/>
            <a:ext cx="7238850" cy="66843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GETBIT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www.shop.com.br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0</a:t>
            </a:r>
          </a:p>
        </p:txBody>
      </p:sp>
    </p:spTree>
    <p:extLst>
      <p:ext uri="{BB962C8B-B14F-4D97-AF65-F5344CB8AC3E}">
        <p14:creationId xmlns:p14="http://schemas.microsoft.com/office/powerpoint/2010/main" val="826701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Comandos INCR / INCRBY</a:t>
            </a:r>
            <a:endParaRPr lang="en-US" sz="2400" dirty="0">
              <a:solidFill>
                <a:schemeClr val="bg2"/>
              </a:solidFill>
            </a:endParaRPr>
          </a:p>
        </p:txBody>
      </p:sp>
      <p:sp>
        <p:nvSpPr>
          <p:cNvPr id="5" name="CaixaDeTexto 5"/>
          <p:cNvSpPr txBox="1"/>
          <p:nvPr/>
        </p:nvSpPr>
        <p:spPr>
          <a:xfrm>
            <a:off x="797969" y="1057797"/>
            <a:ext cx="7331347" cy="297722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inserção/consulta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offset</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posição numérica de onde o </a:t>
            </a:r>
            <a:r>
              <a:rPr kumimoji="0" lang="pt-BR" sz="1800" b="0" i="0" u="none" strike="noStrike" kern="0" cap="none" spc="0" normalizeH="0" baseline="0" noProof="0" dirty="0" err="1">
                <a:ln>
                  <a:noFill/>
                </a:ln>
                <a:solidFill>
                  <a:srgbClr val="000000"/>
                </a:solidFill>
                <a:effectLst/>
                <a:uLnTx/>
                <a:uFillTx/>
                <a:latin typeface="Arial"/>
                <a:ea typeface="+mn-ea"/>
                <a:cs typeface="Arial"/>
                <a:sym typeface="Arial"/>
              </a:rPr>
              <a:t>flag</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será ligado ou desligado.</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value</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valor do bit (0 | 1) </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3613777"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INCR</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p>
        </p:txBody>
      </p:sp>
      <p:sp>
        <p:nvSpPr>
          <p:cNvPr id="6" name="Rectangle 5"/>
          <p:cNvSpPr/>
          <p:nvPr/>
        </p:nvSpPr>
        <p:spPr>
          <a:xfrm>
            <a:off x="797969" y="4035355"/>
            <a:ext cx="7238850" cy="92978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SETBIT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www.shop.com.br </a:t>
            </a:r>
            <a:r>
              <a:rPr kumimoji="0" lang="pt-BR" sz="1800" b="1" i="0" u="none" strike="noStrike" kern="0" cap="none" spc="0" normalizeH="0" baseline="0" noProof="0" dirty="0">
                <a:ln>
                  <a:noFill/>
                </a:ln>
                <a:solidFill>
                  <a:srgbClr val="0070C0"/>
                </a:solidFill>
                <a:effectLst/>
                <a:uLnTx/>
                <a:uFillTx/>
                <a:latin typeface="Arial"/>
                <a:ea typeface="+mn-ea"/>
                <a:cs typeface="+mn-cs"/>
                <a:sym typeface="Arial"/>
              </a:rPr>
              <a:t>1</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0  -- </a:t>
            </a:r>
            <a:r>
              <a:rPr kumimoji="0" lang="pt-BR" sz="1400" b="0" i="1" u="none" strike="noStrike" kern="0" cap="none" spc="0" normalizeH="0" baseline="0" noProof="0" dirty="0">
                <a:ln>
                  <a:noFill/>
                </a:ln>
                <a:solidFill>
                  <a:srgbClr val="000000"/>
                </a:solidFill>
                <a:effectLst/>
                <a:uLnTx/>
                <a:uFillTx/>
                <a:latin typeface="Arial"/>
                <a:ea typeface="+mn-ea"/>
                <a:cs typeface="+mn-cs"/>
                <a:sym typeface="Arial"/>
              </a:rPr>
              <a:t>1 indicaria se a home foi visitada</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SETBIT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www.shop.com.br </a:t>
            </a:r>
            <a:r>
              <a:rPr kumimoji="0" lang="pt-BR" sz="1800" b="1" i="0" u="none" strike="noStrike" kern="0" cap="none" spc="0" normalizeH="0" baseline="0" noProof="0" dirty="0">
                <a:ln>
                  <a:noFill/>
                </a:ln>
                <a:solidFill>
                  <a:srgbClr val="0070C0"/>
                </a:solidFill>
                <a:effectLst/>
                <a:uLnTx/>
                <a:uFillTx/>
                <a:latin typeface="Arial"/>
                <a:ea typeface="+mn-ea"/>
                <a:cs typeface="+mn-cs"/>
                <a:sym typeface="Arial"/>
              </a:rPr>
              <a:t>2</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1  -- </a:t>
            </a:r>
            <a:r>
              <a:rPr kumimoji="0" lang="pt-BR" sz="1400" b="0" i="1" u="none" strike="noStrike" kern="0" cap="none" spc="0" normalizeH="0" baseline="0" noProof="0" dirty="0">
                <a:ln>
                  <a:noFill/>
                </a:ln>
                <a:solidFill>
                  <a:srgbClr val="000000"/>
                </a:solidFill>
                <a:effectLst/>
                <a:uLnTx/>
                <a:uFillTx/>
                <a:latin typeface="Arial"/>
                <a:ea typeface="+mn-ea"/>
                <a:cs typeface="+mn-cs"/>
                <a:sym typeface="Arial"/>
              </a:rPr>
              <a:t>2 indicaria se a houve busca por produtos</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SETBIT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www.shop.com.br </a:t>
            </a:r>
            <a:r>
              <a:rPr kumimoji="0" lang="pt-BR" sz="1800" b="1" i="0" u="none" strike="noStrike" kern="0" cap="none" spc="0" normalizeH="0" baseline="0" noProof="0" dirty="0">
                <a:ln>
                  <a:noFill/>
                </a:ln>
                <a:solidFill>
                  <a:srgbClr val="0070C0"/>
                </a:solidFill>
                <a:effectLst/>
                <a:uLnTx/>
                <a:uFillTx/>
                <a:latin typeface="Arial"/>
                <a:ea typeface="+mn-ea"/>
                <a:cs typeface="+mn-cs"/>
                <a:sym typeface="Arial"/>
              </a:rPr>
              <a:t>3</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0  -- </a:t>
            </a:r>
            <a:r>
              <a:rPr kumimoji="0" lang="pt-BR" sz="1400" b="0" i="1" u="none" strike="noStrike" kern="0" cap="none" spc="0" normalizeH="0" baseline="0" noProof="0" dirty="0">
                <a:ln>
                  <a:noFill/>
                </a:ln>
                <a:solidFill>
                  <a:srgbClr val="000000"/>
                </a:solidFill>
                <a:effectLst/>
                <a:uLnTx/>
                <a:uFillTx/>
                <a:latin typeface="Arial"/>
                <a:ea typeface="+mn-ea"/>
                <a:cs typeface="+mn-cs"/>
                <a:sym typeface="Arial"/>
              </a:rPr>
              <a:t>3 indicaria se a home compras</a:t>
            </a:r>
          </a:p>
        </p:txBody>
      </p:sp>
      <p:sp>
        <p:nvSpPr>
          <p:cNvPr id="8" name="Rectangle 7"/>
          <p:cNvSpPr/>
          <p:nvPr/>
        </p:nvSpPr>
        <p:spPr>
          <a:xfrm>
            <a:off x="797968" y="5072747"/>
            <a:ext cx="7238850" cy="66843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1800" b="1" i="0" u="none" strike="noStrike" kern="0" cap="none" spc="0" normalizeH="0" baseline="0" noProof="0" dirty="0">
                <a:ln>
                  <a:noFill/>
                </a:ln>
                <a:solidFill>
                  <a:srgbClr val="000000"/>
                </a:solidFill>
                <a:effectLst/>
                <a:uLnTx/>
                <a:uFillTx/>
                <a:latin typeface="Arial"/>
                <a:ea typeface="+mn-ea"/>
                <a:cs typeface="+mn-cs"/>
                <a:sym typeface="Arial"/>
              </a:rPr>
              <a:t>GETBIT</a:t>
            </a: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 www.shop.com.br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0</a:t>
            </a:r>
          </a:p>
        </p:txBody>
      </p:sp>
      <p:sp>
        <p:nvSpPr>
          <p:cNvPr id="7" name="Rectangle 6"/>
          <p:cNvSpPr/>
          <p:nvPr/>
        </p:nvSpPr>
        <p:spPr>
          <a:xfrm>
            <a:off x="4515540" y="1480227"/>
            <a:ext cx="3613777"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a:ln>
                  <a:noFill/>
                </a:ln>
                <a:solidFill>
                  <a:srgbClr val="FFFFFF"/>
                </a:solidFill>
                <a:effectLst/>
                <a:uLnTx/>
                <a:uFillTx/>
                <a:latin typeface="Arial"/>
                <a:ea typeface="+mn-ea"/>
                <a:cs typeface="+mn-cs"/>
                <a:sym typeface="Arial"/>
              </a:rPr>
              <a:t>INCRBY</a:t>
            </a:r>
            <a:r>
              <a:rPr kumimoji="0" lang="pt-BR" sz="1800" b="0" i="0" u="none" strike="noStrike" kern="0" cap="none" spc="0" normalizeH="0" baseline="0" noProof="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p>
        </p:txBody>
      </p:sp>
    </p:spTree>
    <p:extLst>
      <p:ext uri="{BB962C8B-B14F-4D97-AF65-F5344CB8AC3E}">
        <p14:creationId xmlns:p14="http://schemas.microsoft.com/office/powerpoint/2010/main" val="13042357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INCR</a:t>
            </a:r>
            <a:endParaRPr lang="en-US" dirty="0">
              <a:solidFill>
                <a:schemeClr val="bg2"/>
              </a:solidFill>
            </a:endParaRPr>
          </a:p>
        </p:txBody>
      </p:sp>
      <p:sp>
        <p:nvSpPr>
          <p:cNvPr id="5" name="CaixaDeTexto 5"/>
          <p:cNvSpPr txBox="1"/>
          <p:nvPr/>
        </p:nvSpPr>
        <p:spPr>
          <a:xfrm>
            <a:off x="755447" y="1344826"/>
            <a:ext cx="7331347" cy="2861825"/>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INCR: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884471" y="1891954"/>
            <a:ext cx="7073299" cy="361294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SET counter 100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OK</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1"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INCR</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counter</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101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INCR</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counter</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102</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INCRBY</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counter 50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152</a:t>
            </a:r>
            <a:endParaRPr kumimoji="0" lang="pt-BR" sz="24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12556882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solidFill>
                  <a:schemeClr val="bg2"/>
                </a:solidFill>
              </a:rPr>
              <a:t>ReDis</a:t>
            </a:r>
            <a:r>
              <a:rPr lang="pt-BR" dirty="0">
                <a:solidFill>
                  <a:schemeClr val="bg2"/>
                </a:solidFill>
              </a:rPr>
              <a:t>: Comandos TYPE e DEL</a:t>
            </a:r>
            <a:endParaRPr lang="en-US" dirty="0">
              <a:solidFill>
                <a:schemeClr val="bg2"/>
              </a:solidFill>
            </a:endParaRPr>
          </a:p>
        </p:txBody>
      </p:sp>
      <p:sp>
        <p:nvSpPr>
          <p:cNvPr id="5" name="CaixaDeTexto 5"/>
          <p:cNvSpPr txBox="1"/>
          <p:nvPr/>
        </p:nvSpPr>
        <p:spPr>
          <a:xfrm>
            <a:off x="755447" y="1344826"/>
            <a:ext cx="7331347" cy="347727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SET, TYPE e DEL:</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884471" y="1745192"/>
            <a:ext cx="7073299" cy="36088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2000" b="1" i="0" u="none" strike="noStrike" kern="0" cap="none" spc="0" normalizeH="0" baseline="0" noProof="0" dirty="0">
                <a:ln>
                  <a:noFill/>
                </a:ln>
                <a:solidFill>
                  <a:srgbClr val="000000"/>
                </a:solidFill>
                <a:effectLst/>
                <a:uLnTx/>
                <a:uFillTx/>
                <a:latin typeface="Arial"/>
                <a:ea typeface="+mn-ea"/>
                <a:cs typeface="+mn-cs"/>
                <a:sym typeface="Arial"/>
              </a:rPr>
              <a:t>SET</a:t>
            </a: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2000" b="0" i="0" u="none" strike="noStrike" kern="0" cap="none" spc="0" normalizeH="0" baseline="0" noProof="0" dirty="0" err="1">
                <a:ln>
                  <a:noFill/>
                </a:ln>
                <a:solidFill>
                  <a:srgbClr val="000000"/>
                </a:solidFill>
                <a:effectLst/>
                <a:uLnTx/>
                <a:uFillTx/>
                <a:latin typeface="Arial"/>
                <a:ea typeface="+mn-ea"/>
                <a:cs typeface="+mn-cs"/>
                <a:sym typeface="Arial"/>
              </a:rPr>
              <a:t>mykey</a:t>
            </a: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 x</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1" i="0" u="none" strike="noStrike" kern="0" cap="none" spc="0" normalizeH="0" baseline="0" noProof="0" dirty="0">
                <a:ln>
                  <a:noFill/>
                </a:ln>
                <a:solidFill>
                  <a:srgbClr val="000000"/>
                </a:solidFill>
                <a:effectLst/>
                <a:uLnTx/>
                <a:uFillTx/>
                <a:latin typeface="Arial"/>
                <a:ea typeface="+mn-ea"/>
                <a:cs typeface="+mn-cs"/>
                <a:sym typeface="Arial"/>
              </a:rPr>
              <a:t>OK</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2000" b="1" i="0" u="none" strike="noStrike" kern="0" cap="none" spc="0" normalizeH="0" baseline="0" noProof="0" dirty="0">
                <a:ln>
                  <a:noFill/>
                </a:ln>
                <a:solidFill>
                  <a:srgbClr val="000000"/>
                </a:solidFill>
                <a:effectLst/>
                <a:uLnTx/>
                <a:uFillTx/>
                <a:latin typeface="Arial"/>
                <a:ea typeface="+mn-ea"/>
                <a:cs typeface="+mn-cs"/>
                <a:sym typeface="Arial"/>
              </a:rPr>
              <a:t>TYPE</a:t>
            </a: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2000" b="0" i="0" u="none" strike="noStrike" kern="0" cap="none" spc="0" normalizeH="0" baseline="0" noProof="0" dirty="0" err="1">
                <a:ln>
                  <a:noFill/>
                </a:ln>
                <a:solidFill>
                  <a:srgbClr val="000000"/>
                </a:solidFill>
                <a:effectLst/>
                <a:uLnTx/>
                <a:uFillTx/>
                <a:latin typeface="Arial"/>
                <a:ea typeface="+mn-ea"/>
                <a:cs typeface="+mn-cs"/>
                <a:sym typeface="Arial"/>
              </a:rPr>
              <a:t>mykey</a:t>
            </a:r>
            <a:endParaRPr kumimoji="0" lang="pt-BR"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err="1">
                <a:ln>
                  <a:noFill/>
                </a:ln>
                <a:solidFill>
                  <a:srgbClr val="000000"/>
                </a:solidFill>
                <a:effectLst/>
                <a:uLnTx/>
                <a:uFillTx/>
                <a:latin typeface="Arial"/>
                <a:ea typeface="+mn-ea"/>
                <a:cs typeface="+mn-cs"/>
                <a:sym typeface="Arial"/>
              </a:rPr>
              <a:t>String</a:t>
            </a:r>
            <a:endParaRPr kumimoji="0" lang="pt-BR"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2000" b="1" i="0" u="none" strike="noStrike" kern="0" cap="none" spc="0" normalizeH="0" baseline="0" noProof="0" dirty="0">
                <a:ln>
                  <a:noFill/>
                </a:ln>
                <a:solidFill>
                  <a:srgbClr val="000000"/>
                </a:solidFill>
                <a:effectLst/>
                <a:uLnTx/>
                <a:uFillTx/>
                <a:latin typeface="Arial"/>
                <a:ea typeface="+mn-ea"/>
                <a:cs typeface="+mn-cs"/>
                <a:sym typeface="Arial"/>
              </a:rPr>
              <a:t>DEL</a:t>
            </a: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2000" b="0" i="0" u="none" strike="noStrike" kern="0" cap="none" spc="0" normalizeH="0" baseline="0" noProof="0" dirty="0" err="1">
                <a:ln>
                  <a:noFill/>
                </a:ln>
                <a:solidFill>
                  <a:srgbClr val="000000"/>
                </a:solidFill>
                <a:effectLst/>
                <a:uLnTx/>
                <a:uFillTx/>
                <a:latin typeface="Arial"/>
                <a:ea typeface="+mn-ea"/>
                <a:cs typeface="+mn-cs"/>
                <a:sym typeface="Arial"/>
              </a:rPr>
              <a:t>mykey</a:t>
            </a:r>
            <a:endParaRPr kumimoji="0" lang="pt-BR"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a:t>
            </a:r>
            <a:r>
              <a:rPr kumimoji="0" lang="pt-BR" sz="2000" b="0" i="0" u="none" strike="noStrike" kern="0" cap="none" spc="0" normalizeH="0" baseline="0" noProof="0" dirty="0" err="1">
                <a:ln>
                  <a:noFill/>
                </a:ln>
                <a:solidFill>
                  <a:srgbClr val="000000"/>
                </a:solidFill>
                <a:effectLst/>
                <a:uLnTx/>
                <a:uFillTx/>
                <a:latin typeface="Arial"/>
                <a:ea typeface="+mn-ea"/>
                <a:cs typeface="+mn-cs"/>
                <a:sym typeface="Arial"/>
              </a:rPr>
              <a:t>integer</a:t>
            </a: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2000" b="1" i="0" u="none" strike="noStrike" kern="0" cap="none" spc="0" normalizeH="0" baseline="0" noProof="0" dirty="0">
                <a:ln>
                  <a:noFill/>
                </a:ln>
                <a:solidFill>
                  <a:srgbClr val="000000"/>
                </a:solidFill>
                <a:effectLst/>
                <a:uLnTx/>
                <a:uFillTx/>
                <a:latin typeface="Arial"/>
                <a:ea typeface="+mn-ea"/>
                <a:cs typeface="+mn-cs"/>
                <a:sym typeface="Arial"/>
              </a:rPr>
              <a:t>TYPE</a:t>
            </a:r>
            <a:r>
              <a:rPr kumimoji="0" lang="pt-BR"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pt-BR" sz="2000" b="0" i="0" u="none" strike="noStrike" kern="0" cap="none" spc="0" normalizeH="0" baseline="0" noProof="0" dirty="0" err="1">
                <a:ln>
                  <a:noFill/>
                </a:ln>
                <a:solidFill>
                  <a:srgbClr val="000000"/>
                </a:solidFill>
                <a:effectLst/>
                <a:uLnTx/>
                <a:uFillTx/>
                <a:latin typeface="Arial"/>
                <a:ea typeface="+mn-ea"/>
                <a:cs typeface="+mn-cs"/>
                <a:sym typeface="Arial"/>
              </a:rPr>
              <a:t>mykey</a:t>
            </a:r>
            <a:endParaRPr kumimoji="0" lang="pt-BR"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err="1">
                <a:ln>
                  <a:noFill/>
                </a:ln>
                <a:solidFill>
                  <a:srgbClr val="000000"/>
                </a:solidFill>
                <a:effectLst/>
                <a:uLnTx/>
                <a:uFillTx/>
                <a:latin typeface="Arial"/>
                <a:ea typeface="+mn-ea"/>
                <a:cs typeface="+mn-cs"/>
                <a:sym typeface="Arial"/>
              </a:rPr>
              <a:t>none</a:t>
            </a:r>
            <a:endParaRPr kumimoji="0" lang="pt-BR" sz="24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096345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Tempo de Duração de um Key-</a:t>
            </a:r>
            <a:r>
              <a:rPr lang="pt-BR" sz="2400" dirty="0" err="1">
                <a:solidFill>
                  <a:schemeClr val="bg2"/>
                </a:solidFill>
              </a:rPr>
              <a:t>Value</a:t>
            </a:r>
            <a:endParaRPr lang="en-US" sz="2400" dirty="0">
              <a:solidFill>
                <a:schemeClr val="bg2"/>
              </a:solidFill>
            </a:endParaRPr>
          </a:p>
        </p:txBody>
      </p:sp>
      <p:sp>
        <p:nvSpPr>
          <p:cNvPr id="5" name="CaixaDeTexto 5"/>
          <p:cNvSpPr txBox="1"/>
          <p:nvPr/>
        </p:nvSpPr>
        <p:spPr>
          <a:xfrm>
            <a:off x="755447" y="1344826"/>
            <a:ext cx="7331347" cy="347727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SET, EXPIRE e DEL:</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884471" y="1745192"/>
            <a:ext cx="7073299" cy="36088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SET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key some-value</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OK</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EXPIRE</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key 5</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GET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key (immediately)</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"some-value“</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GET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key (after some time)</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(nil)</a:t>
            </a:r>
            <a:endParaRPr kumimoji="0" lang="pt-BR" sz="24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157327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Tempo de Duração de um Key-</a:t>
            </a:r>
            <a:r>
              <a:rPr lang="pt-BR" sz="2400" dirty="0" err="1">
                <a:solidFill>
                  <a:schemeClr val="bg2"/>
                </a:solidFill>
              </a:rPr>
              <a:t>Value</a:t>
            </a:r>
            <a:endParaRPr lang="en-US" sz="2400" dirty="0">
              <a:solidFill>
                <a:schemeClr val="bg2"/>
              </a:solidFill>
            </a:endParaRPr>
          </a:p>
        </p:txBody>
      </p:sp>
      <p:sp>
        <p:nvSpPr>
          <p:cNvPr id="5" name="CaixaDeTexto 5"/>
          <p:cNvSpPr txBox="1"/>
          <p:nvPr/>
        </p:nvSpPr>
        <p:spPr>
          <a:xfrm>
            <a:off x="424611" y="1268760"/>
            <a:ext cx="7993017" cy="5015887"/>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SET, EXPIRE e DEL:</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571386"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Eles podem ser definidos usando precisão de segundos ou milissegundos;</a:t>
            </a:r>
          </a:p>
          <a:p>
            <a:pPr marL="571386"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No entanto, a resolução do tempo de expiração é sempre de 1 milissegundo;</a:t>
            </a:r>
          </a:p>
          <a:p>
            <a:pPr marL="571386"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As informações sobre expirar são replicadas e mantidas em disco, o tempo virtualmente passa quando seu servidor Redis permanece parado (isso significa que o Redis salva a data em que uma chave irá expirar).</a:t>
            </a:r>
          </a:p>
        </p:txBody>
      </p:sp>
      <p:sp>
        <p:nvSpPr>
          <p:cNvPr id="6" name="Rectangle 5"/>
          <p:cNvSpPr/>
          <p:nvPr/>
        </p:nvSpPr>
        <p:spPr>
          <a:xfrm>
            <a:off x="884469" y="1700808"/>
            <a:ext cx="7073299" cy="188409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SET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key 100 ex 10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OK</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TTL</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key</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9</a:t>
            </a:r>
            <a:endParaRPr kumimoji="0" lang="pt-BR" sz="24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614680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683" r="16701"/>
          <a:stretch/>
        </p:blipFill>
        <p:spPr>
          <a:xfrm>
            <a:off x="4355976" y="1124744"/>
            <a:ext cx="4199797" cy="2531097"/>
          </a:xfrm>
          <a:prstGeom prst="rect">
            <a:avLst/>
          </a:prstGeom>
        </p:spPr>
      </p:pic>
      <p:sp>
        <p:nvSpPr>
          <p:cNvPr id="6" name="Retângulo 2">
            <a:extLst>
              <a:ext uri="{FF2B5EF4-FFF2-40B4-BE49-F238E27FC236}">
                <a16:creationId xmlns:a16="http://schemas.microsoft.com/office/drawing/2014/main" id="{5ABE7806-AA86-4DDD-840A-0D21BB571898}"/>
              </a:ext>
            </a:extLst>
          </p:cNvPr>
          <p:cNvSpPr>
            <a:spLocks noChangeArrowheads="1"/>
          </p:cNvSpPr>
          <p:nvPr/>
        </p:nvSpPr>
        <p:spPr bwMode="auto">
          <a:xfrm>
            <a:off x="323528" y="260648"/>
            <a:ext cx="70567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Criando</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Objetos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(Sets) </a:t>
            </a:r>
          </a:p>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pt-BR" altLang="pt-BR" sz="20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ReDis</a:t>
            </a:r>
            <a:endParaRPr kumimoji="0" lang="en-US" altLang="pt-BR" sz="2000" b="1" i="1"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endParaRPr>
          </a:p>
        </p:txBody>
      </p:sp>
      <p:pic>
        <p:nvPicPr>
          <p:cNvPr id="7" name="Imagem 6">
            <a:extLst>
              <a:ext uri="{FF2B5EF4-FFF2-40B4-BE49-F238E27FC236}">
                <a16:creationId xmlns:a16="http://schemas.microsoft.com/office/drawing/2014/main" id="{73F751E8-6C69-406D-BF84-32F5854AC71F}"/>
              </a:ext>
            </a:extLst>
          </p:cNvPr>
          <p:cNvPicPr>
            <a:picLocks noChangeAspect="1"/>
          </p:cNvPicPr>
          <p:nvPr/>
        </p:nvPicPr>
        <p:blipFill>
          <a:blip r:embed="rId4"/>
          <a:stretch>
            <a:fillRect/>
          </a:stretch>
        </p:blipFill>
        <p:spPr>
          <a:xfrm>
            <a:off x="971600" y="4209354"/>
            <a:ext cx="4091938" cy="1584343"/>
          </a:xfrm>
          <a:prstGeom prst="rect">
            <a:avLst/>
          </a:prstGeom>
        </p:spPr>
      </p:pic>
    </p:spTree>
    <p:extLst>
      <p:ext uri="{BB962C8B-B14F-4D97-AF65-F5344CB8AC3E}">
        <p14:creationId xmlns:p14="http://schemas.microsoft.com/office/powerpoint/2010/main" val="2103859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solidFill>
                  <a:schemeClr val="bg2"/>
                </a:solidFill>
              </a:rPr>
              <a:t>ReDis</a:t>
            </a:r>
            <a:r>
              <a:rPr lang="pt-BR" dirty="0">
                <a:solidFill>
                  <a:schemeClr val="bg2"/>
                </a:solidFill>
              </a:rPr>
              <a:t>: Trabalhando com Sets</a:t>
            </a:r>
            <a:endParaRPr lang="en-US" dirty="0">
              <a:solidFill>
                <a:schemeClr val="bg2"/>
              </a:solidFill>
            </a:endParaRPr>
          </a:p>
        </p:txBody>
      </p:sp>
      <p:sp>
        <p:nvSpPr>
          <p:cNvPr id="5" name="CaixaDeTexto 5"/>
          <p:cNvSpPr txBox="1"/>
          <p:nvPr/>
        </p:nvSpPr>
        <p:spPr>
          <a:xfrm>
            <a:off x="755447" y="1344826"/>
            <a:ext cx="7331347" cy="1938655"/>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SETs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são coleções não ordenadas de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Também é possível fazer várias outras operações em relação a conjuntos como teste, se um determinado elemento já existir, realizando a interseção, união ou diferença entre vários conjuntos e assim por diante.</a:t>
            </a:r>
          </a:p>
        </p:txBody>
      </p:sp>
      <p:pic>
        <p:nvPicPr>
          <p:cNvPr id="3" name="Picture 2"/>
          <p:cNvPicPr>
            <a:picLocks noChangeAspect="1"/>
          </p:cNvPicPr>
          <p:nvPr/>
        </p:nvPicPr>
        <p:blipFill rotWithShape="1">
          <a:blip r:embed="rId3"/>
          <a:srcRect b="7418"/>
          <a:stretch/>
        </p:blipFill>
        <p:spPr>
          <a:xfrm>
            <a:off x="5862070" y="3898928"/>
            <a:ext cx="2057043" cy="2054343"/>
          </a:xfrm>
          <a:prstGeom prst="rect">
            <a:avLst/>
          </a:prstGeom>
        </p:spPr>
      </p:pic>
    </p:spTree>
    <p:extLst>
      <p:ext uri="{BB962C8B-B14F-4D97-AF65-F5344CB8AC3E}">
        <p14:creationId xmlns:p14="http://schemas.microsoft.com/office/powerpoint/2010/main" val="1136008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SADD</a:t>
            </a:r>
            <a:endParaRPr lang="en-US" dirty="0">
              <a:solidFill>
                <a:schemeClr val="bg2"/>
              </a:solidFill>
            </a:endParaRPr>
          </a:p>
        </p:txBody>
      </p:sp>
      <p:sp>
        <p:nvSpPr>
          <p:cNvPr id="5" name="CaixaDeTexto 5"/>
          <p:cNvSpPr txBox="1"/>
          <p:nvPr/>
        </p:nvSpPr>
        <p:spPr>
          <a:xfrm>
            <a:off x="797969" y="1057797"/>
            <a:ext cx="7331347" cy="270027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inserção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member</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valor(es) a ser(em) adicionado(s).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SADD</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member</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member</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a:t>
            </a:r>
          </a:p>
        </p:txBody>
      </p:sp>
      <p:sp>
        <p:nvSpPr>
          <p:cNvPr id="6" name="Rectangle 5"/>
          <p:cNvSpPr/>
          <p:nvPr/>
        </p:nvSpPr>
        <p:spPr>
          <a:xfrm>
            <a:off x="797967" y="3846337"/>
            <a:ext cx="7238850" cy="6829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SADD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myset</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1 2 3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3</a:t>
            </a:r>
          </a:p>
        </p:txBody>
      </p:sp>
      <p:sp>
        <p:nvSpPr>
          <p:cNvPr id="8" name="Rectangle 7"/>
          <p:cNvSpPr/>
          <p:nvPr/>
        </p:nvSpPr>
        <p:spPr>
          <a:xfrm>
            <a:off x="797966" y="4702920"/>
            <a:ext cx="7238850" cy="130402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a:ln>
                  <a:noFill/>
                </a:ln>
                <a:solidFill>
                  <a:srgbClr val="000000"/>
                </a:solidFill>
                <a:effectLst/>
                <a:uLnTx/>
                <a:uFillTx/>
                <a:latin typeface="Arial"/>
                <a:ea typeface="+mn-ea"/>
                <a:cs typeface="+mn-cs"/>
                <a:sym typeface="Arial"/>
              </a:rPr>
              <a:t>SMEMBERS</a:t>
            </a:r>
            <a:r>
              <a:rPr kumimoji="0" lang="en-US" sz="1800" b="0" i="0" u="none" strike="noStrike" kern="0" cap="none" spc="0" normalizeH="0" baseline="0" noProof="0">
                <a:ln>
                  <a:noFill/>
                </a:ln>
                <a:solidFill>
                  <a:srgbClr val="000000"/>
                </a:solidFill>
                <a:effectLst/>
                <a:uLnTx/>
                <a:uFillTx/>
                <a:latin typeface="Arial"/>
                <a:ea typeface="+mn-ea"/>
                <a:cs typeface="+mn-cs"/>
                <a:sym typeface="Arial"/>
              </a:rPr>
              <a:t> myset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2. 2</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3. 3</a:t>
            </a:r>
            <a:endParaRPr kumimoji="0" lang="pt-BR" sz="20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45081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1043608" y="692696"/>
            <a:ext cx="5928339" cy="4439671"/>
          </a:xfrm>
          <a:prstGeom prst="rect">
            <a:avLst/>
          </a:prstGeom>
          <a:noFill/>
          <a:ln w="9525">
            <a:noFill/>
            <a:miter lim="800000"/>
            <a:headEnd/>
            <a:tailEnd/>
          </a:ln>
        </p:spPr>
      </p:pic>
      <p:sp>
        <p:nvSpPr>
          <p:cNvPr id="5" name="CaixaDeTexto 4"/>
          <p:cNvSpPr txBox="1"/>
          <p:nvPr/>
        </p:nvSpPr>
        <p:spPr>
          <a:xfrm>
            <a:off x="4860032" y="5517232"/>
            <a:ext cx="4932040" cy="461665"/>
          </a:xfrm>
          <a:prstGeom prst="rect">
            <a:avLst/>
          </a:prstGeom>
          <a:noFill/>
        </p:spPr>
        <p:txBody>
          <a:bodyPr wrap="square" rtlCol="0">
            <a:spAutoFit/>
          </a:bodyPr>
          <a:lstStyle/>
          <a:p>
            <a:r>
              <a:rPr lang="pt-BR" sz="2400" i="0" dirty="0">
                <a:solidFill>
                  <a:schemeClr val="bg2"/>
                </a:solidFill>
              </a:rPr>
              <a:t>Conceituação de Chave Valor</a:t>
            </a:r>
          </a:p>
        </p:txBody>
      </p:sp>
      <p:grpSp>
        <p:nvGrpSpPr>
          <p:cNvPr id="6" name="Group 3">
            <a:extLst>
              <a:ext uri="{FF2B5EF4-FFF2-40B4-BE49-F238E27FC236}">
                <a16:creationId xmlns:a16="http://schemas.microsoft.com/office/drawing/2014/main" id="{620B1DF9-3308-410A-838D-52ACE934739F}"/>
              </a:ext>
            </a:extLst>
          </p:cNvPr>
          <p:cNvGrpSpPr/>
          <p:nvPr/>
        </p:nvGrpSpPr>
        <p:grpSpPr>
          <a:xfrm>
            <a:off x="6945975" y="3534982"/>
            <a:ext cx="1867626" cy="1597385"/>
            <a:chOff x="940059" y="3284984"/>
            <a:chExt cx="3836191" cy="3168352"/>
          </a:xfrm>
        </p:grpSpPr>
        <p:pic>
          <p:nvPicPr>
            <p:cNvPr id="7" name="Picture 2">
              <a:extLst>
                <a:ext uri="{FF2B5EF4-FFF2-40B4-BE49-F238E27FC236}">
                  <a16:creationId xmlns:a16="http://schemas.microsoft.com/office/drawing/2014/main" id="{821CE89D-5547-4178-B461-2818C95D444E}"/>
                </a:ext>
              </a:extLst>
            </p:cNvPr>
            <p:cNvPicPr>
              <a:picLocks noChangeAspect="1"/>
            </p:cNvPicPr>
            <p:nvPr/>
          </p:nvPicPr>
          <p:blipFill>
            <a:blip r:embed="rId3"/>
            <a:stretch>
              <a:fillRect/>
            </a:stretch>
          </p:blipFill>
          <p:spPr>
            <a:xfrm>
              <a:off x="940059" y="3284984"/>
              <a:ext cx="3836191" cy="3168352"/>
            </a:xfrm>
            <a:prstGeom prst="rect">
              <a:avLst/>
            </a:prstGeom>
          </p:spPr>
        </p:pic>
        <p:pic>
          <p:nvPicPr>
            <p:cNvPr id="8" name="Picture 2" descr="Resultado de imagem para nosql icon">
              <a:extLst>
                <a:ext uri="{FF2B5EF4-FFF2-40B4-BE49-F238E27FC236}">
                  <a16:creationId xmlns:a16="http://schemas.microsoft.com/office/drawing/2014/main" id="{D81B096D-7270-4271-BF3E-17C157E7D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373216"/>
              <a:ext cx="896027"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144080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Comandos SUNION, SDIFF, SINTER</a:t>
            </a:r>
            <a:endParaRPr lang="en-US" sz="2400" dirty="0">
              <a:solidFill>
                <a:schemeClr val="bg2"/>
              </a:solidFill>
            </a:endParaRPr>
          </a:p>
        </p:txBody>
      </p:sp>
      <p:sp>
        <p:nvSpPr>
          <p:cNvPr id="5" name="CaixaDeTexto 5"/>
          <p:cNvSpPr txBox="1"/>
          <p:nvPr/>
        </p:nvSpPr>
        <p:spPr>
          <a:xfrm>
            <a:off x="797969" y="1057797"/>
            <a:ext cx="7331347" cy="242331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nas comparações.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SUNION</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 </a:t>
            </a: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SDIFF</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 </a:t>
            </a: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SINTER</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a:t>
            </a:r>
          </a:p>
        </p:txBody>
      </p:sp>
      <p:sp>
        <p:nvSpPr>
          <p:cNvPr id="6" name="Rectangle 5"/>
          <p:cNvSpPr/>
          <p:nvPr/>
        </p:nvSpPr>
        <p:spPr>
          <a:xfrm>
            <a:off x="797967" y="3516783"/>
            <a:ext cx="4145315" cy="6829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a:ln>
                  <a:noFill/>
                </a:ln>
                <a:solidFill>
                  <a:srgbClr val="000000"/>
                </a:solidFill>
                <a:effectLst/>
                <a:uLnTx/>
                <a:uFillTx/>
                <a:latin typeface="Arial"/>
                <a:ea typeface="+mn-ea"/>
                <a:cs typeface="+mn-cs"/>
                <a:sym typeface="Arial"/>
              </a:rPr>
              <a:t>SUNION </a:t>
            </a:r>
            <a:r>
              <a:rPr kumimoji="0" lang="en-US" sz="1800" b="0" i="0" u="none" strike="noStrike" kern="0" cap="none" spc="0" normalizeH="0" baseline="0" noProof="0">
                <a:ln>
                  <a:noFill/>
                </a:ln>
                <a:solidFill>
                  <a:srgbClr val="000000"/>
                </a:solidFill>
                <a:effectLst/>
                <a:uLnTx/>
                <a:uFillTx/>
                <a:latin typeface="Arial"/>
                <a:ea typeface="+mn-ea"/>
                <a:cs typeface="+mn-cs"/>
                <a:sym typeface="Arial"/>
              </a:rPr>
              <a:t> mkey1 mkey2</a:t>
            </a: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a:ln>
                  <a:noFill/>
                </a:ln>
                <a:solidFill>
                  <a:srgbClr val="000000"/>
                </a:solidFill>
                <a:effectLst/>
                <a:uLnTx/>
                <a:uFillTx/>
                <a:latin typeface="Arial"/>
                <a:ea typeface="+mn-ea"/>
                <a:cs typeface="+mn-cs"/>
                <a:sym typeface="Arial"/>
              </a:rPr>
              <a:t>{a,b,c,d,e,x,y}</a:t>
            </a: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7" name="Rectangle 6"/>
          <p:cNvSpPr/>
          <p:nvPr/>
        </p:nvSpPr>
        <p:spPr>
          <a:xfrm>
            <a:off x="797965" y="4368942"/>
            <a:ext cx="4145316" cy="6829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a:ln>
                  <a:noFill/>
                </a:ln>
                <a:solidFill>
                  <a:srgbClr val="000000"/>
                </a:solidFill>
                <a:effectLst/>
                <a:uLnTx/>
                <a:uFillTx/>
                <a:latin typeface="Arial"/>
                <a:ea typeface="+mn-ea"/>
                <a:cs typeface="+mn-cs"/>
                <a:sym typeface="Arial"/>
              </a:rPr>
              <a:t>SDIFF </a:t>
            </a:r>
            <a:r>
              <a:rPr kumimoji="0" lang="en-US" sz="1800" b="0" i="0" u="none" strike="noStrike" kern="0" cap="none" spc="0" normalizeH="0" baseline="0" noProof="0">
                <a:ln>
                  <a:noFill/>
                </a:ln>
                <a:solidFill>
                  <a:srgbClr val="000000"/>
                </a:solidFill>
                <a:effectLst/>
                <a:uLnTx/>
                <a:uFillTx/>
                <a:latin typeface="Arial"/>
                <a:ea typeface="+mn-ea"/>
                <a:cs typeface="+mn-cs"/>
                <a:sym typeface="Arial"/>
              </a:rPr>
              <a:t> mkey1 mkey2</a:t>
            </a: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a:ln>
                  <a:noFill/>
                </a:ln>
                <a:solidFill>
                  <a:srgbClr val="000000"/>
                </a:solidFill>
                <a:effectLst/>
                <a:uLnTx/>
                <a:uFillTx/>
                <a:latin typeface="Arial"/>
                <a:ea typeface="+mn-ea"/>
                <a:cs typeface="+mn-cs"/>
                <a:sym typeface="Arial"/>
              </a:rPr>
              <a:t>{a,b,c}</a:t>
            </a: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10" name="Rectangle 9"/>
          <p:cNvSpPr/>
          <p:nvPr/>
        </p:nvSpPr>
        <p:spPr>
          <a:xfrm>
            <a:off x="797965" y="5221100"/>
            <a:ext cx="4145317" cy="68294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a:ln>
                  <a:noFill/>
                </a:ln>
                <a:solidFill>
                  <a:srgbClr val="000000"/>
                </a:solidFill>
                <a:effectLst/>
                <a:uLnTx/>
                <a:uFillTx/>
                <a:latin typeface="Arial"/>
                <a:ea typeface="+mn-ea"/>
                <a:cs typeface="+mn-cs"/>
                <a:sym typeface="Arial"/>
              </a:rPr>
              <a:t>SINTER </a:t>
            </a:r>
            <a:r>
              <a:rPr kumimoji="0" lang="en-US" sz="1800" b="0" i="0" u="none" strike="noStrike" kern="0" cap="none" spc="0" normalizeH="0" baseline="0" noProof="0">
                <a:ln>
                  <a:noFill/>
                </a:ln>
                <a:solidFill>
                  <a:srgbClr val="000000"/>
                </a:solidFill>
                <a:effectLst/>
                <a:uLnTx/>
                <a:uFillTx/>
                <a:latin typeface="Arial"/>
                <a:ea typeface="+mn-ea"/>
                <a:cs typeface="+mn-cs"/>
                <a:sym typeface="Arial"/>
              </a:rPr>
              <a:t> mkey1 mkey2</a:t>
            </a: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a:ln>
                  <a:noFill/>
                </a:ln>
                <a:solidFill>
                  <a:srgbClr val="000000"/>
                </a:solidFill>
                <a:effectLst/>
                <a:uLnTx/>
                <a:uFillTx/>
                <a:latin typeface="Arial"/>
                <a:ea typeface="+mn-ea"/>
                <a:cs typeface="+mn-cs"/>
                <a:sym typeface="Arial"/>
              </a:rPr>
              <a:t>{b,e}</a:t>
            </a: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3" name="Oval 2"/>
          <p:cNvSpPr/>
          <p:nvPr/>
        </p:nvSpPr>
        <p:spPr>
          <a:xfrm>
            <a:off x="5506710" y="3816345"/>
            <a:ext cx="1562715" cy="1873119"/>
          </a:xfrm>
          <a:prstGeom prst="ellipse">
            <a:avLst/>
          </a:prstGeom>
          <a:solidFill>
            <a:schemeClr val="bg2">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Oval 10"/>
          <p:cNvSpPr/>
          <p:nvPr/>
        </p:nvSpPr>
        <p:spPr>
          <a:xfrm>
            <a:off x="6566602" y="3816345"/>
            <a:ext cx="1562715" cy="1873119"/>
          </a:xfrm>
          <a:prstGeom prst="ellipse">
            <a:avLst/>
          </a:prstGeom>
          <a:solidFill>
            <a:schemeClr val="accent6">
              <a:lumMod val="20000"/>
              <a:lumOff val="80000"/>
              <a:alpha val="3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p:cNvSpPr txBox="1"/>
          <p:nvPr/>
        </p:nvSpPr>
        <p:spPr>
          <a:xfrm>
            <a:off x="5894654" y="4223825"/>
            <a:ext cx="327277" cy="400041"/>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a:ln>
                  <a:noFill/>
                </a:ln>
                <a:solidFill>
                  <a:srgbClr val="000000"/>
                </a:solidFill>
                <a:effectLst/>
                <a:uLnTx/>
                <a:uFillTx/>
                <a:latin typeface="Arial"/>
                <a:ea typeface="+mn-ea"/>
                <a:cs typeface="Arial"/>
                <a:sym typeface="Arial"/>
              </a:rPr>
              <a:t>a</a:t>
            </a:r>
            <a:endParaRPr kumimoji="0" lang="en-US" sz="20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 name="TextBox 11"/>
          <p:cNvSpPr txBox="1"/>
          <p:nvPr/>
        </p:nvSpPr>
        <p:spPr>
          <a:xfrm>
            <a:off x="6695501" y="4391082"/>
            <a:ext cx="293619" cy="307724"/>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400" b="1" i="0" u="none" strike="noStrike" kern="0" cap="none" spc="0" normalizeH="0" baseline="0" noProof="0">
                <a:ln>
                  <a:noFill/>
                </a:ln>
                <a:solidFill>
                  <a:srgbClr val="FF0000"/>
                </a:solidFill>
                <a:effectLst/>
                <a:uLnTx/>
                <a:uFillTx/>
                <a:latin typeface="Arial"/>
                <a:ea typeface="+mn-ea"/>
                <a:cs typeface="Arial"/>
                <a:sym typeface="Arial"/>
              </a:rPr>
              <a:t>b</a:t>
            </a:r>
            <a:endParaRPr kumimoji="0" lang="en-US" sz="1400" b="1" i="0" u="none" strike="noStrike" kern="0" cap="none" spc="0" normalizeH="0" baseline="0" noProof="0">
              <a:ln>
                <a:noFill/>
              </a:ln>
              <a:solidFill>
                <a:srgbClr val="FF0000"/>
              </a:solidFill>
              <a:effectLst/>
              <a:uLnTx/>
              <a:uFillTx/>
              <a:latin typeface="Arial"/>
              <a:ea typeface="+mn-ea"/>
              <a:cs typeface="Arial"/>
              <a:sym typeface="Arial"/>
            </a:endParaRPr>
          </a:p>
        </p:txBody>
      </p:sp>
      <p:sp>
        <p:nvSpPr>
          <p:cNvPr id="13" name="TextBox 12"/>
          <p:cNvSpPr txBox="1"/>
          <p:nvPr/>
        </p:nvSpPr>
        <p:spPr>
          <a:xfrm>
            <a:off x="5732563" y="4669614"/>
            <a:ext cx="312852" cy="400041"/>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a:ln>
                  <a:noFill/>
                </a:ln>
                <a:solidFill>
                  <a:srgbClr val="000000"/>
                </a:solidFill>
                <a:effectLst/>
                <a:uLnTx/>
                <a:uFillTx/>
                <a:latin typeface="Arial"/>
                <a:ea typeface="+mn-ea"/>
                <a:cs typeface="Arial"/>
                <a:sym typeface="Arial"/>
              </a:rPr>
              <a:t>c</a:t>
            </a:r>
            <a:endParaRPr kumimoji="0" lang="en-US" sz="20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 name="TextBox 13"/>
          <p:cNvSpPr txBox="1"/>
          <p:nvPr/>
        </p:nvSpPr>
        <p:spPr>
          <a:xfrm>
            <a:off x="6124558" y="4972515"/>
            <a:ext cx="235723" cy="40004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a:ln>
                  <a:noFill/>
                </a:ln>
                <a:solidFill>
                  <a:srgbClr val="000000"/>
                </a:solidFill>
                <a:effectLst/>
                <a:uLnTx/>
                <a:uFillTx/>
                <a:latin typeface="Arial"/>
                <a:ea typeface="+mn-ea"/>
                <a:cs typeface="Arial"/>
                <a:sym typeface="Arial"/>
              </a:rPr>
              <a:t>d</a:t>
            </a:r>
            <a:endParaRPr kumimoji="0" lang="en-US" sz="20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extBox 14"/>
          <p:cNvSpPr txBox="1"/>
          <p:nvPr/>
        </p:nvSpPr>
        <p:spPr>
          <a:xfrm>
            <a:off x="6645046" y="4818653"/>
            <a:ext cx="284003" cy="307724"/>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400" b="1" i="0" u="none" strike="noStrike" kern="0" cap="none" spc="0" normalizeH="0" baseline="0" noProof="0">
                <a:ln>
                  <a:noFill/>
                </a:ln>
                <a:solidFill>
                  <a:srgbClr val="FF0000"/>
                </a:solidFill>
                <a:effectLst/>
                <a:uLnTx/>
                <a:uFillTx/>
                <a:latin typeface="Arial"/>
                <a:ea typeface="+mn-ea"/>
                <a:cs typeface="Arial"/>
                <a:sym typeface="Arial"/>
              </a:rPr>
              <a:t>e</a:t>
            </a:r>
            <a:endParaRPr kumimoji="0" lang="en-US" sz="1400" b="1" i="0" u="none" strike="noStrike" kern="0" cap="none" spc="0" normalizeH="0" baseline="0" noProof="0">
              <a:ln>
                <a:noFill/>
              </a:ln>
              <a:solidFill>
                <a:srgbClr val="FF0000"/>
              </a:solidFill>
              <a:effectLst/>
              <a:uLnTx/>
              <a:uFillTx/>
              <a:latin typeface="Arial"/>
              <a:ea typeface="+mn-ea"/>
              <a:cs typeface="Arial"/>
              <a:sym typeface="Arial"/>
            </a:endParaRPr>
          </a:p>
        </p:txBody>
      </p:sp>
      <p:sp>
        <p:nvSpPr>
          <p:cNvPr id="16" name="TextBox 15"/>
          <p:cNvSpPr txBox="1"/>
          <p:nvPr/>
        </p:nvSpPr>
        <p:spPr>
          <a:xfrm>
            <a:off x="7333790" y="4135740"/>
            <a:ext cx="312852" cy="400041"/>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a:ln>
                  <a:noFill/>
                </a:ln>
                <a:solidFill>
                  <a:srgbClr val="000000"/>
                </a:solidFill>
                <a:effectLst/>
                <a:uLnTx/>
                <a:uFillTx/>
                <a:latin typeface="Arial"/>
                <a:ea typeface="+mn-ea"/>
                <a:cs typeface="Arial"/>
                <a:sym typeface="Arial"/>
              </a:rPr>
              <a:t>x</a:t>
            </a:r>
            <a:endParaRPr kumimoji="0" lang="en-US" sz="20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 name="TextBox 16"/>
          <p:cNvSpPr txBox="1"/>
          <p:nvPr/>
        </p:nvSpPr>
        <p:spPr>
          <a:xfrm>
            <a:off x="7386039" y="4972514"/>
            <a:ext cx="312852" cy="400041"/>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a:ln>
                  <a:noFill/>
                </a:ln>
                <a:solidFill>
                  <a:srgbClr val="000000"/>
                </a:solidFill>
                <a:effectLst/>
                <a:uLnTx/>
                <a:uFillTx/>
                <a:latin typeface="Arial"/>
                <a:ea typeface="+mn-ea"/>
                <a:cs typeface="Arial"/>
                <a:sym typeface="Arial"/>
              </a:rPr>
              <a:t>y</a:t>
            </a:r>
            <a:endParaRPr kumimoji="0" lang="en-US" sz="20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 name="TextBox 17"/>
          <p:cNvSpPr txBox="1"/>
          <p:nvPr/>
        </p:nvSpPr>
        <p:spPr>
          <a:xfrm>
            <a:off x="5945267" y="3458743"/>
            <a:ext cx="742382" cy="307724"/>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400" b="1" i="0" u="none" strike="noStrike" kern="0" cap="none" spc="0" normalizeH="0" baseline="0" noProof="0">
                <a:ln>
                  <a:noFill/>
                </a:ln>
                <a:solidFill>
                  <a:srgbClr val="000000"/>
                </a:solidFill>
                <a:effectLst/>
                <a:uLnTx/>
                <a:uFillTx/>
                <a:latin typeface="Arial"/>
                <a:ea typeface="+mn-ea"/>
                <a:cs typeface="Arial"/>
                <a:sym typeface="Arial"/>
              </a:rPr>
              <a:t>mkey1</a:t>
            </a:r>
            <a:endParaRPr kumimoji="0" lang="en-US" sz="14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 name="TextBox 18"/>
          <p:cNvSpPr txBox="1"/>
          <p:nvPr/>
        </p:nvSpPr>
        <p:spPr>
          <a:xfrm>
            <a:off x="7014848" y="3458743"/>
            <a:ext cx="742382" cy="307724"/>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400" b="1" i="0" u="none" strike="noStrike" kern="0" cap="none" spc="0" normalizeH="0" baseline="0" noProof="0">
                <a:ln>
                  <a:noFill/>
                </a:ln>
                <a:solidFill>
                  <a:srgbClr val="000000"/>
                </a:solidFill>
                <a:effectLst/>
                <a:uLnTx/>
                <a:uFillTx/>
                <a:latin typeface="Arial"/>
                <a:ea typeface="+mn-ea"/>
                <a:cs typeface="Arial"/>
                <a:sym typeface="Arial"/>
              </a:rPr>
              <a:t>mkey2</a:t>
            </a:r>
            <a:endParaRPr kumimoji="0" lang="en-US" sz="1400" b="1"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692140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SISMEMBER</a:t>
            </a:r>
            <a:endParaRPr lang="en-US" dirty="0">
              <a:solidFill>
                <a:schemeClr val="bg2"/>
              </a:solidFill>
            </a:endParaRPr>
          </a:p>
        </p:txBody>
      </p:sp>
      <p:sp>
        <p:nvSpPr>
          <p:cNvPr id="5" name="CaixaDeTexto 5"/>
          <p:cNvSpPr txBox="1"/>
          <p:nvPr/>
        </p:nvSpPr>
        <p:spPr>
          <a:xfrm>
            <a:off x="797969" y="1057797"/>
            <a:ext cx="7331347" cy="270027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nas comparações.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member</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valor a ser pesquisado.</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SISMEMBER</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member</a:t>
            </a:r>
            <a:endParaRPr kumimoji="0" lang="pt-BR" sz="1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 name="Rectangle 6"/>
          <p:cNvSpPr/>
          <p:nvPr/>
        </p:nvSpPr>
        <p:spPr>
          <a:xfrm>
            <a:off x="797965" y="3805508"/>
            <a:ext cx="7331351" cy="257351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SADD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myset</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1 2 3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a:t>
            </a:r>
            <a:r>
              <a:rPr kumimoji="0" lang="en-US" sz="1800" b="0" i="0" u="none" strike="noStrike" kern="0" cap="none" spc="0" normalizeH="0" baseline="0" noProof="0">
                <a:ln>
                  <a:noFill/>
                </a:ln>
                <a:solidFill>
                  <a:srgbClr val="000000"/>
                </a:solidFill>
                <a:effectLst/>
                <a:uLnTx/>
                <a:uFillTx/>
                <a:latin typeface="Arial"/>
                <a:ea typeface="+mn-ea"/>
                <a:cs typeface="+mn-cs"/>
                <a:sym typeface="Arial"/>
              </a:rPr>
              <a:t>)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a:ln>
                  <a:noFill/>
                </a:ln>
                <a:solidFill>
                  <a:srgbClr val="000000"/>
                </a:solidFill>
                <a:effectLst/>
                <a:uLnTx/>
                <a:uFillTx/>
                <a:latin typeface="Arial"/>
                <a:ea typeface="+mn-ea"/>
                <a:cs typeface="+mn-cs"/>
                <a:sym typeface="Arial"/>
              </a:rPr>
              <a:t>&gt;</a:t>
            </a:r>
            <a:r>
              <a:rPr kumimoji="0" lang="sv-SE" sz="1800" b="1" i="0" u="none" strike="noStrike" kern="0" cap="none" spc="0" normalizeH="0" baseline="0" noProof="0">
                <a:ln>
                  <a:noFill/>
                </a:ln>
                <a:solidFill>
                  <a:srgbClr val="000000"/>
                </a:solidFill>
                <a:effectLst/>
                <a:uLnTx/>
                <a:uFillTx/>
                <a:latin typeface="Arial"/>
                <a:ea typeface="+mn-ea"/>
                <a:cs typeface="+mn-cs"/>
                <a:sym typeface="Arial"/>
              </a:rPr>
              <a:t> SISMEMBER</a:t>
            </a:r>
            <a:r>
              <a:rPr kumimoji="0" lang="sv-SE" sz="1800" b="0" i="0" u="none" strike="noStrike" kern="0" cap="none" spc="0" normalizeH="0" baseline="0" noProof="0">
                <a:ln>
                  <a:noFill/>
                </a:ln>
                <a:solidFill>
                  <a:srgbClr val="000000"/>
                </a:solidFill>
                <a:effectLst/>
                <a:uLnTx/>
                <a:uFillTx/>
                <a:latin typeface="Arial"/>
                <a:ea typeface="+mn-ea"/>
                <a:cs typeface="+mn-cs"/>
                <a:sym typeface="Arial"/>
              </a:rPr>
              <a:t> myset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a:t>
            </a:r>
            <a:r>
              <a:rPr kumimoji="0" lang="sv-SE" sz="1800" b="0" i="0" u="none" strike="noStrike" kern="0" cap="none" spc="0" normalizeH="0" baseline="0" noProof="0" dirty="0" err="1">
                <a:ln>
                  <a:noFill/>
                </a:ln>
                <a:solidFill>
                  <a:srgbClr val="000000"/>
                </a:solidFill>
                <a:effectLst/>
                <a:uLnTx/>
                <a:uFillTx/>
                <a:latin typeface="Arial"/>
                <a:ea typeface="+mn-ea"/>
                <a:cs typeface="+mn-cs"/>
                <a:sym typeface="Arial"/>
              </a:rPr>
              <a:t>integer</a:t>
            </a: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sv-SE"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sv-SE" sz="1800" b="1" i="0" u="none" strike="noStrike" kern="0" cap="none" spc="0" normalizeH="0" baseline="0" noProof="0" dirty="0">
                <a:ln>
                  <a:noFill/>
                </a:ln>
                <a:solidFill>
                  <a:srgbClr val="000000"/>
                </a:solidFill>
                <a:effectLst/>
                <a:uLnTx/>
                <a:uFillTx/>
                <a:latin typeface="Arial"/>
                <a:ea typeface="+mn-ea"/>
                <a:cs typeface="+mn-cs"/>
                <a:sym typeface="Arial"/>
              </a:rPr>
              <a:t>SISMEMBER</a:t>
            </a: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 myset 30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a:t>
            </a:r>
            <a:r>
              <a:rPr kumimoji="0" lang="sv-SE" sz="1800" b="0" i="0" u="none" strike="noStrike" kern="0" cap="none" spc="0" normalizeH="0" baseline="0" noProof="0" dirty="0" err="1">
                <a:ln>
                  <a:noFill/>
                </a:ln>
                <a:solidFill>
                  <a:srgbClr val="000000"/>
                </a:solidFill>
                <a:effectLst/>
                <a:uLnTx/>
                <a:uFillTx/>
                <a:latin typeface="Arial"/>
                <a:ea typeface="+mn-ea"/>
                <a:cs typeface="+mn-cs"/>
                <a:sym typeface="Arial"/>
              </a:rPr>
              <a:t>integer</a:t>
            </a: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 0</a:t>
            </a:r>
            <a:endParaRPr kumimoji="0" lang="pt-BR" sz="2000" b="1" i="0" u="none" strike="noStrike" kern="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751903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SPOP</a:t>
            </a:r>
            <a:endParaRPr lang="en-US" dirty="0">
              <a:solidFill>
                <a:schemeClr val="bg2"/>
              </a:solidFill>
            </a:endParaRPr>
          </a:p>
        </p:txBody>
      </p:sp>
      <p:sp>
        <p:nvSpPr>
          <p:cNvPr id="5" name="CaixaDeTexto 5"/>
          <p:cNvSpPr txBox="1"/>
          <p:nvPr/>
        </p:nvSpPr>
        <p:spPr>
          <a:xfrm>
            <a:off x="797969" y="1057797"/>
            <a:ext cx="7331347" cy="270027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nas comparações.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count</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quantidade de valores a serem retornados randomicamente.</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SPOP</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count</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a:t>
            </a:r>
          </a:p>
        </p:txBody>
      </p:sp>
      <p:sp>
        <p:nvSpPr>
          <p:cNvPr id="7" name="Rectangle 6"/>
          <p:cNvSpPr/>
          <p:nvPr/>
        </p:nvSpPr>
        <p:spPr>
          <a:xfrm>
            <a:off x="797965" y="3805508"/>
            <a:ext cx="7331351" cy="257351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SADD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myset</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1 2 3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a:t>
            </a:r>
            <a:r>
              <a:rPr kumimoji="0" lang="en-US" sz="1800" b="0" i="0" u="none" strike="noStrike" kern="0" cap="none" spc="0" normalizeH="0" baseline="0" noProof="0">
                <a:ln>
                  <a:noFill/>
                </a:ln>
                <a:solidFill>
                  <a:srgbClr val="000000"/>
                </a:solidFill>
                <a:effectLst/>
                <a:uLnTx/>
                <a:uFillTx/>
                <a:latin typeface="Arial"/>
                <a:ea typeface="+mn-ea"/>
                <a:cs typeface="+mn-cs"/>
                <a:sym typeface="Arial"/>
              </a:rPr>
              <a:t>)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a:ln>
                  <a:noFill/>
                </a:ln>
                <a:solidFill>
                  <a:srgbClr val="000000"/>
                </a:solidFill>
                <a:effectLst/>
                <a:uLnTx/>
                <a:uFillTx/>
                <a:latin typeface="Arial"/>
                <a:ea typeface="+mn-ea"/>
                <a:cs typeface="+mn-cs"/>
                <a:sym typeface="Arial"/>
              </a:rPr>
              <a:t>&gt;</a:t>
            </a:r>
            <a:r>
              <a:rPr kumimoji="0" lang="sv-SE" sz="1800" b="1" i="0" u="none" strike="noStrike" kern="0" cap="none" spc="0" normalizeH="0" baseline="0" noProof="0">
                <a:ln>
                  <a:noFill/>
                </a:ln>
                <a:solidFill>
                  <a:srgbClr val="000000"/>
                </a:solidFill>
                <a:effectLst/>
                <a:uLnTx/>
                <a:uFillTx/>
                <a:latin typeface="Arial"/>
                <a:ea typeface="+mn-ea"/>
                <a:cs typeface="+mn-cs"/>
                <a:sym typeface="Arial"/>
              </a:rPr>
              <a:t> SPOP</a:t>
            </a:r>
            <a:r>
              <a:rPr kumimoji="0" lang="sv-SE" sz="1800" b="0" i="0" u="none" strike="noStrike" kern="0" cap="none" spc="0" normalizeH="0" baseline="0" noProof="0">
                <a:ln>
                  <a:noFill/>
                </a:ln>
                <a:solidFill>
                  <a:srgbClr val="000000"/>
                </a:solidFill>
                <a:effectLst/>
                <a:uLnTx/>
                <a:uFillTx/>
                <a:latin typeface="Arial"/>
                <a:ea typeface="+mn-ea"/>
                <a:cs typeface="+mn-cs"/>
                <a:sym typeface="Arial"/>
              </a:rPr>
              <a:t> myset 2</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sv-SE"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sv-SE" sz="1800" b="1" i="0" u="none" strike="noStrike" kern="0" cap="none" spc="0" normalizeH="0" baseline="0" noProof="0" dirty="0">
                <a:ln>
                  <a:noFill/>
                </a:ln>
                <a:solidFill>
                  <a:srgbClr val="000000"/>
                </a:solidFill>
                <a:effectLst/>
                <a:uLnTx/>
                <a:uFillTx/>
                <a:latin typeface="Arial"/>
                <a:ea typeface="+mn-ea"/>
                <a:cs typeface="+mn-cs"/>
                <a:sym typeface="Arial"/>
              </a:rPr>
              <a:t>SMEMBER</a:t>
            </a: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 myset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2</a:t>
            </a:r>
            <a:endParaRPr kumimoji="0" lang="pt-BR" sz="2000" b="1" i="0" u="none" strike="noStrike" kern="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966971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Outros Comando SET</a:t>
            </a:r>
            <a:endParaRPr lang="en-US" dirty="0">
              <a:solidFill>
                <a:schemeClr val="bg2"/>
              </a:solidFill>
            </a:endParaRPr>
          </a:p>
        </p:txBody>
      </p:sp>
      <p:sp>
        <p:nvSpPr>
          <p:cNvPr id="5" name="CaixaDeTexto 5"/>
          <p:cNvSpPr txBox="1"/>
          <p:nvPr/>
        </p:nvSpPr>
        <p:spPr>
          <a:xfrm>
            <a:off x="797969" y="1057797"/>
            <a:ext cx="7331347" cy="316954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Outros comandos para trabalho com </a:t>
            </a:r>
            <a:r>
              <a:rPr kumimoji="0" lang="pt-BR" sz="2000" b="1" i="0" u="none" strike="noStrike" kern="0" cap="none" spc="0" normalizeH="0" baseline="0" noProof="0" dirty="0" err="1">
                <a:ln>
                  <a:noFill/>
                </a:ln>
                <a:solidFill>
                  <a:srgbClr val="000000"/>
                </a:solidFill>
                <a:effectLst/>
                <a:uLnTx/>
                <a:uFillTx/>
                <a:latin typeface="Arial"/>
                <a:ea typeface="+mn-ea"/>
                <a:cs typeface="Arial"/>
                <a:sym typeface="Arial"/>
              </a:rPr>
              <a:t>SETs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(conjuntos):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SCARD</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SDIFFSTORE</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SINTERSTORE</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SMOVE</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SRANDMEMBER</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SREM</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SSCAN</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SUNIONSTORE</a:t>
            </a:r>
          </a:p>
        </p:txBody>
      </p:sp>
      <p:grpSp>
        <p:nvGrpSpPr>
          <p:cNvPr id="6" name="Group 5"/>
          <p:cNvGrpSpPr/>
          <p:nvPr/>
        </p:nvGrpSpPr>
        <p:grpSpPr>
          <a:xfrm>
            <a:off x="800597" y="4617148"/>
            <a:ext cx="8038621" cy="1034077"/>
            <a:chOff x="648785" y="5406312"/>
            <a:chExt cx="8040017" cy="1034257"/>
          </a:xfrm>
        </p:grpSpPr>
        <p:sp>
          <p:nvSpPr>
            <p:cNvPr id="8" name="Rectangle 7"/>
            <p:cNvSpPr/>
            <p:nvPr/>
          </p:nvSpPr>
          <p:spPr>
            <a:xfrm>
              <a:off x="648785" y="5892127"/>
              <a:ext cx="8040017" cy="523220"/>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
                  <a:srgbClr val="FF0000"/>
                </a:buClr>
                <a:buSzTx/>
                <a:buFontTx/>
                <a:buNone/>
                <a:tabLst/>
                <a:defRPr/>
              </a:pPr>
              <a:r>
                <a:rPr kumimoji="0" lang="pt-BR" sz="1400" b="1" i="1" u="none" strike="noStrike" kern="0" cap="none" spc="0" normalizeH="0" baseline="0" noProof="0" dirty="0">
                  <a:ln>
                    <a:noFill/>
                  </a:ln>
                  <a:solidFill>
                    <a:srgbClr val="000000"/>
                  </a:solidFill>
                  <a:effectLst/>
                  <a:uLnTx/>
                  <a:uFillTx/>
                  <a:latin typeface="Arial"/>
                  <a:ea typeface="+mn-ea"/>
                  <a:cs typeface="Arial"/>
                  <a:sym typeface="Arial"/>
                </a:rPr>
                <a:t>Maiores informações: </a:t>
              </a:r>
            </a:p>
            <a:p>
              <a:pPr marL="0" marR="0" lvl="0" indent="0" algn="ctr" defTabSz="914217" rtl="0" eaLnBrk="1" fontAlgn="auto" latinLnBrk="0" hangingPunct="1">
                <a:lnSpc>
                  <a:spcPct val="100000"/>
                </a:lnSpc>
                <a:spcBef>
                  <a:spcPts val="0"/>
                </a:spcBef>
                <a:spcAft>
                  <a:spcPts val="0"/>
                </a:spcAft>
                <a:buClr>
                  <a:srgbClr val="FF0000"/>
                </a:buClr>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hlinkClick r:id="rId3"/>
                </a:rPr>
                <a:t>https://redis.io/commands/sadd/</a:t>
              </a:r>
              <a:endParaRPr kumimoji="0" lang="pt-BR" sz="1400"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60502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683" r="16701"/>
          <a:stretch/>
        </p:blipFill>
        <p:spPr>
          <a:xfrm>
            <a:off x="4283968" y="1196752"/>
            <a:ext cx="4199797" cy="2531097"/>
          </a:xfrm>
          <a:prstGeom prst="rect">
            <a:avLst/>
          </a:prstGeom>
        </p:spPr>
      </p:pic>
      <p:sp>
        <p:nvSpPr>
          <p:cNvPr id="6" name="Retângulo 2">
            <a:extLst>
              <a:ext uri="{FF2B5EF4-FFF2-40B4-BE49-F238E27FC236}">
                <a16:creationId xmlns:a16="http://schemas.microsoft.com/office/drawing/2014/main" id="{3ECBFE36-68C7-433C-8598-C1FD42651BF7}"/>
              </a:ext>
            </a:extLst>
          </p:cNvPr>
          <p:cNvSpPr>
            <a:spLocks noChangeArrowheads="1"/>
          </p:cNvSpPr>
          <p:nvPr/>
        </p:nvSpPr>
        <p:spPr bwMode="auto">
          <a:xfrm>
            <a:off x="323528" y="260648"/>
            <a:ext cx="70567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Criando</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Objetos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(Sorted Sets) </a:t>
            </a:r>
          </a:p>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pt-BR" altLang="pt-BR" sz="20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ReDis</a:t>
            </a:r>
            <a:endParaRPr kumimoji="0" lang="en-US" altLang="pt-BR" sz="2000" b="1" i="1"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endParaRPr>
          </a:p>
        </p:txBody>
      </p:sp>
      <p:pic>
        <p:nvPicPr>
          <p:cNvPr id="7" name="Imagem 6">
            <a:extLst>
              <a:ext uri="{FF2B5EF4-FFF2-40B4-BE49-F238E27FC236}">
                <a16:creationId xmlns:a16="http://schemas.microsoft.com/office/drawing/2014/main" id="{EE6CBADE-2CB8-47E1-A408-92CCE767E80E}"/>
              </a:ext>
            </a:extLst>
          </p:cNvPr>
          <p:cNvPicPr>
            <a:picLocks noChangeAspect="1"/>
          </p:cNvPicPr>
          <p:nvPr/>
        </p:nvPicPr>
        <p:blipFill>
          <a:blip r:embed="rId4"/>
          <a:stretch>
            <a:fillRect/>
          </a:stretch>
        </p:blipFill>
        <p:spPr>
          <a:xfrm>
            <a:off x="971600" y="4209354"/>
            <a:ext cx="4091938" cy="1584343"/>
          </a:xfrm>
          <a:prstGeom prst="rect">
            <a:avLst/>
          </a:prstGeom>
        </p:spPr>
      </p:pic>
    </p:spTree>
    <p:extLst>
      <p:ext uri="{BB962C8B-B14F-4D97-AF65-F5344CB8AC3E}">
        <p14:creationId xmlns:p14="http://schemas.microsoft.com/office/powerpoint/2010/main" val="30966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Trabalhando com Sets Ordenados</a:t>
            </a:r>
            <a:endParaRPr lang="en-US" sz="2400" dirty="0">
              <a:solidFill>
                <a:schemeClr val="bg2"/>
              </a:solidFill>
            </a:endParaRPr>
          </a:p>
        </p:txBody>
      </p:sp>
      <p:sp>
        <p:nvSpPr>
          <p:cNvPr id="5" name="CaixaDeTexto 5"/>
          <p:cNvSpPr txBox="1"/>
          <p:nvPr/>
        </p:nvSpPr>
        <p:spPr>
          <a:xfrm>
            <a:off x="755447" y="1344826"/>
            <a:ext cx="7331347" cy="2554102"/>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Conjuntos ordenados são um tipo de dados que é semelhante a uma mistura entre um Set e um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Hash</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Da mesma forma que os Sets, os conjuntos classificados são compostos de elementos de sequência únicos e não repetitivos, portanto, em certo sentido, um conjunto classificado também é um conjunto.</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3" name="Picture 2"/>
          <p:cNvPicPr>
            <a:picLocks noChangeAspect="1"/>
          </p:cNvPicPr>
          <p:nvPr/>
        </p:nvPicPr>
        <p:blipFill rotWithShape="1">
          <a:blip r:embed="rId3"/>
          <a:srcRect b="7418"/>
          <a:stretch/>
        </p:blipFill>
        <p:spPr>
          <a:xfrm>
            <a:off x="5862070" y="3898928"/>
            <a:ext cx="2057043" cy="2054343"/>
          </a:xfrm>
          <a:prstGeom prst="rect">
            <a:avLst/>
          </a:prstGeom>
        </p:spPr>
      </p:pic>
      <p:pic>
        <p:nvPicPr>
          <p:cNvPr id="13314" name="Picture 2" descr="Resultado de imagem para up arrow icon with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4816" y="5099611"/>
            <a:ext cx="1331551" cy="13315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55447" y="3402870"/>
            <a:ext cx="4743877" cy="3046459"/>
          </a:xfrm>
          <a:prstGeom prst="rect">
            <a:avLst/>
          </a:prstGeom>
        </p:spPr>
        <p:txBody>
          <a:bodyPr wrap="square">
            <a:spAutoFit/>
          </a:bodyPr>
          <a:lstStyle/>
          <a:p>
            <a:pPr marL="285693" marR="0" lvl="0" indent="-285693"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endParaRPr kumimoji="0" lang="pt-BR" sz="1600" b="0" i="0" u="none" strike="noStrike" kern="0" cap="none" spc="0" normalizeH="0" baseline="0" noProof="0" dirty="0">
              <a:ln>
                <a:noFill/>
              </a:ln>
              <a:solidFill>
                <a:srgbClr val="000000"/>
              </a:solidFill>
              <a:effectLst/>
              <a:uLnTx/>
              <a:uFillTx/>
              <a:latin typeface="Arial"/>
              <a:ea typeface="+mn-ea"/>
              <a:cs typeface="Arial"/>
              <a:sym typeface="Arial"/>
            </a:endParaRPr>
          </a:p>
          <a:p>
            <a:pPr marL="285693" marR="0" lvl="0" indent="-285693"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1600" b="0" i="0" u="none" strike="noStrike" kern="0" cap="none" spc="0" normalizeH="0" baseline="0" noProof="0" dirty="0">
                <a:ln>
                  <a:noFill/>
                </a:ln>
                <a:solidFill>
                  <a:srgbClr val="000000"/>
                </a:solidFill>
                <a:effectLst/>
                <a:uLnTx/>
                <a:uFillTx/>
                <a:latin typeface="Arial"/>
                <a:ea typeface="+mn-ea"/>
                <a:cs typeface="Arial"/>
                <a:sym typeface="Arial"/>
              </a:rPr>
              <a:t>Se A e B forem dois elementos com uma pontuação diferente, então A&gt; B se </a:t>
            </a:r>
            <a:r>
              <a:rPr kumimoji="0" lang="pt-BR" sz="1600" b="0" i="0" u="none" strike="noStrike" kern="0" cap="none" spc="0" normalizeH="0" baseline="0" noProof="0" dirty="0" err="1">
                <a:ln>
                  <a:noFill/>
                </a:ln>
                <a:solidFill>
                  <a:srgbClr val="000000"/>
                </a:solidFill>
                <a:effectLst/>
                <a:uLnTx/>
                <a:uFillTx/>
                <a:latin typeface="Arial"/>
                <a:ea typeface="+mn-ea"/>
                <a:cs typeface="Arial"/>
                <a:sym typeface="Arial"/>
              </a:rPr>
              <a:t>A.score</a:t>
            </a:r>
            <a:r>
              <a:rPr kumimoji="0" lang="pt-BR" sz="1600" b="0" i="0" u="none" strike="noStrike" kern="0" cap="none" spc="0" normalizeH="0" baseline="0" noProof="0" dirty="0">
                <a:ln>
                  <a:noFill/>
                </a:ln>
                <a:solidFill>
                  <a:srgbClr val="000000"/>
                </a:solidFill>
                <a:effectLst/>
                <a:uLnTx/>
                <a:uFillTx/>
                <a:latin typeface="Arial"/>
                <a:ea typeface="+mn-ea"/>
                <a:cs typeface="Arial"/>
                <a:sym typeface="Arial"/>
              </a:rPr>
              <a:t> for&gt; </a:t>
            </a:r>
            <a:r>
              <a:rPr kumimoji="0" lang="pt-BR" sz="1600" b="0" i="0" u="none" strike="noStrike" kern="0" cap="none" spc="0" normalizeH="0" baseline="0" noProof="0" dirty="0" err="1">
                <a:ln>
                  <a:noFill/>
                </a:ln>
                <a:solidFill>
                  <a:srgbClr val="000000"/>
                </a:solidFill>
                <a:effectLst/>
                <a:uLnTx/>
                <a:uFillTx/>
                <a:latin typeface="Arial"/>
                <a:ea typeface="+mn-ea"/>
                <a:cs typeface="Arial"/>
                <a:sym typeface="Arial"/>
              </a:rPr>
              <a:t>B.score</a:t>
            </a:r>
            <a:r>
              <a:rPr kumimoji="0" lang="pt-BR" sz="1600" b="0" i="0" u="none" strike="noStrike" kern="0" cap="none" spc="0" normalizeH="0" baseline="0" noProof="0" dirty="0">
                <a:ln>
                  <a:noFill/>
                </a:ln>
                <a:solidFill>
                  <a:srgbClr val="000000"/>
                </a:solidFill>
                <a:effectLst/>
                <a:uLnTx/>
                <a:uFillTx/>
                <a:latin typeface="Arial"/>
                <a:ea typeface="+mn-ea"/>
                <a:cs typeface="Arial"/>
                <a:sym typeface="Arial"/>
              </a:rPr>
              <a:t>;</a:t>
            </a:r>
          </a:p>
          <a:p>
            <a:pPr marL="285693" marR="0" lvl="0" indent="-285693"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endParaRPr kumimoji="0" lang="pt-BR" sz="1600" b="0" i="0" u="none" strike="noStrike" kern="0" cap="none" spc="0" normalizeH="0" baseline="0" noProof="0" dirty="0">
              <a:ln>
                <a:noFill/>
              </a:ln>
              <a:solidFill>
                <a:srgbClr val="000000"/>
              </a:solidFill>
              <a:effectLst/>
              <a:uLnTx/>
              <a:uFillTx/>
              <a:latin typeface="Arial"/>
              <a:ea typeface="+mn-ea"/>
              <a:cs typeface="Arial"/>
              <a:sym typeface="Arial"/>
            </a:endParaRPr>
          </a:p>
          <a:p>
            <a:pPr marL="285693" marR="0" lvl="0" indent="-285693"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1600" b="0" i="0" u="none" strike="noStrike" kern="0" cap="none" spc="0" normalizeH="0" baseline="0" noProof="0" dirty="0">
                <a:ln>
                  <a:noFill/>
                </a:ln>
                <a:solidFill>
                  <a:srgbClr val="000000"/>
                </a:solidFill>
                <a:effectLst/>
                <a:uLnTx/>
                <a:uFillTx/>
                <a:latin typeface="Arial"/>
                <a:ea typeface="+mn-ea"/>
                <a:cs typeface="Arial"/>
                <a:sym typeface="Arial"/>
              </a:rPr>
              <a:t>Se A e B tiverem exatamente a mesma pontuação, então A&gt; B se a </a:t>
            </a:r>
            <a:r>
              <a:rPr kumimoji="0" lang="pt-BR" sz="16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1600" b="0" i="0" u="none" strike="noStrike" kern="0" cap="none" spc="0" normalizeH="0" baseline="0" noProof="0" dirty="0">
                <a:ln>
                  <a:noFill/>
                </a:ln>
                <a:solidFill>
                  <a:srgbClr val="000000"/>
                </a:solidFill>
                <a:effectLst/>
                <a:uLnTx/>
                <a:uFillTx/>
                <a:latin typeface="Arial"/>
                <a:ea typeface="+mn-ea"/>
                <a:cs typeface="Arial"/>
                <a:sym typeface="Arial"/>
              </a:rPr>
              <a:t> A for lexicograficamente maior que a </a:t>
            </a:r>
            <a:r>
              <a:rPr kumimoji="0" lang="pt-BR" sz="16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1600" b="0" i="0" u="none" strike="noStrike" kern="0" cap="none" spc="0" normalizeH="0" baseline="0" noProof="0" dirty="0">
                <a:ln>
                  <a:noFill/>
                </a:ln>
                <a:solidFill>
                  <a:srgbClr val="000000"/>
                </a:solidFill>
                <a:effectLst/>
                <a:uLnTx/>
                <a:uFillTx/>
                <a:latin typeface="Arial"/>
                <a:ea typeface="+mn-ea"/>
                <a:cs typeface="Arial"/>
                <a:sym typeface="Arial"/>
              </a:rPr>
              <a:t> B. As cadeias A e B não podem ser iguais, pois os conjuntos classificados têm apenas elementos exclusivos.</a:t>
            </a:r>
          </a:p>
          <a:p>
            <a:pPr marL="285693" marR="0" lvl="0" indent="-285693"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endParaRPr kumimoji="0" lang="pt-BR" sz="1600"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421788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ZADD</a:t>
            </a:r>
            <a:endParaRPr lang="en-US" dirty="0">
              <a:solidFill>
                <a:schemeClr val="bg2"/>
              </a:solidFill>
            </a:endParaRPr>
          </a:p>
        </p:txBody>
      </p:sp>
      <p:sp>
        <p:nvSpPr>
          <p:cNvPr id="5" name="CaixaDeTexto 5"/>
          <p:cNvSpPr txBox="1"/>
          <p:nvPr/>
        </p:nvSpPr>
        <p:spPr>
          <a:xfrm>
            <a:off x="797969" y="1057797"/>
            <a:ext cx="7331347" cy="3808074"/>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inserção/consulta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NX</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atualiza apenas elementos que já existem, não adiciona novos.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XX</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não atualiza elementos já existentes, somente adiciona.</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INCR</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faz o ZADD agir como o ZINCRBY.</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score</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critério de peso ou ordenação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member</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valor a ser inserido.</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ZADD</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en-US" sz="1800" b="0" i="0" u="none" strike="noStrike" kern="0" cap="none" spc="0" normalizeH="0" baseline="0" noProof="0" dirty="0">
                <a:ln>
                  <a:noFill/>
                </a:ln>
                <a:solidFill>
                  <a:srgbClr val="FFFFFF"/>
                </a:solidFill>
                <a:effectLst/>
                <a:uLnTx/>
                <a:uFillTx/>
                <a:latin typeface="Arial"/>
                <a:ea typeface="+mn-ea"/>
                <a:cs typeface="+mn-cs"/>
                <a:sym typeface="Arial"/>
              </a:rPr>
              <a:t>key [NX|XX] [CH] [INCR] score member [score member ...]</a:t>
            </a:r>
            <a:endParaRPr kumimoji="0" lang="pt-BR" sz="1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 name="Rectangle 5"/>
          <p:cNvSpPr/>
          <p:nvPr/>
        </p:nvSpPr>
        <p:spPr>
          <a:xfrm>
            <a:off x="797969" y="4885819"/>
            <a:ext cx="7238850" cy="66400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a:ln>
                  <a:noFill/>
                </a:ln>
                <a:solidFill>
                  <a:srgbClr val="000000"/>
                </a:solidFill>
                <a:effectLst/>
                <a:uLnTx/>
                <a:uFillTx/>
                <a:latin typeface="Arial"/>
                <a:ea typeface="+mn-ea"/>
                <a:cs typeface="+mn-cs"/>
                <a:sym typeface="Arial"/>
              </a:rPr>
              <a:t>ZADD </a:t>
            </a:r>
            <a:r>
              <a:rPr kumimoji="0" lang="en-US" sz="1800" b="0" i="0" u="none" strike="noStrike" kern="0" cap="none" spc="0" normalizeH="0" baseline="0" noProof="0">
                <a:ln>
                  <a:noFill/>
                </a:ln>
                <a:solidFill>
                  <a:srgbClr val="000000"/>
                </a:solidFill>
                <a:effectLst/>
                <a:uLnTx/>
                <a:uFillTx/>
                <a:latin typeface="Arial"/>
                <a:ea typeface="+mn-ea"/>
                <a:cs typeface="+mn-cs"/>
                <a:sym typeface="Arial"/>
              </a:rPr>
              <a:t>myzset 2 "two" 3 "three"</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2</a:t>
            </a:r>
            <a:endParaRPr kumimoji="0" lang="pt-BR" sz="1400" b="0" i="1"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12994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ZADD</a:t>
            </a:r>
            <a:endParaRPr lang="en-US" dirty="0">
              <a:solidFill>
                <a:schemeClr val="bg2"/>
              </a:solidFill>
            </a:endParaRPr>
          </a:p>
        </p:txBody>
      </p:sp>
      <p:sp>
        <p:nvSpPr>
          <p:cNvPr id="5" name="CaixaDeTexto 5"/>
          <p:cNvSpPr txBox="1"/>
          <p:nvPr/>
        </p:nvSpPr>
        <p:spPr>
          <a:xfrm>
            <a:off x="755447" y="920692"/>
            <a:ext cx="7331347" cy="316954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ZADD:</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846770" y="1320114"/>
            <a:ext cx="7645307" cy="527133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1940 "Alan Kay"</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1957 "Sophie Wilson"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1953 "Richard Stallman"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1949 "Anita Borg"</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1965 "Yukihiro Matsumoto"</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1914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Hedy</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Lamarr</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1916 "Claude Shannon"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1969 "Linus Torvalds"</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ZADD</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1912 "Alan Turing"</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endParaRPr kumimoji="0" lang="sv-SE"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234653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ZRANGE</a:t>
            </a:r>
            <a:endParaRPr lang="en-US" dirty="0">
              <a:solidFill>
                <a:schemeClr val="bg2"/>
              </a:solidFill>
            </a:endParaRPr>
          </a:p>
        </p:txBody>
      </p:sp>
      <p:sp>
        <p:nvSpPr>
          <p:cNvPr id="5" name="CaixaDeTexto 5"/>
          <p:cNvSpPr txBox="1"/>
          <p:nvPr/>
        </p:nvSpPr>
        <p:spPr>
          <a:xfrm>
            <a:off x="797969" y="1057797"/>
            <a:ext cx="7331347" cy="3254172"/>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inserção/consulta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start</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posição inicial da busca.</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stop</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posição final da busca.</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WITHSCORES </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retorna também os scores de cada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sym typeface="Arial"/>
              </a:rPr>
              <a:t>ZRANGE key start stop [WITHSCORES]</a:t>
            </a:r>
            <a:endParaRPr kumimoji="0" lang="pt-BR" sz="1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 name="Rectangle 5"/>
          <p:cNvSpPr/>
          <p:nvPr/>
        </p:nvSpPr>
        <p:spPr>
          <a:xfrm>
            <a:off x="797969" y="4885819"/>
            <a:ext cx="7238850" cy="66400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0" i="0" u="none" strike="noStrike" kern="0" cap="none" spc="0" normalizeH="0" baseline="0" noProof="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a:ln>
                  <a:noFill/>
                </a:ln>
                <a:solidFill>
                  <a:srgbClr val="000000"/>
                </a:solidFill>
                <a:effectLst/>
                <a:uLnTx/>
                <a:uFillTx/>
                <a:latin typeface="Arial"/>
                <a:ea typeface="+mn-ea"/>
                <a:cs typeface="+mn-cs"/>
                <a:sym typeface="Arial"/>
              </a:rPr>
              <a:t>ZADD </a:t>
            </a:r>
            <a:r>
              <a:rPr kumimoji="0" lang="en-US" sz="1800" b="0" i="0" u="none" strike="noStrike" kern="0" cap="none" spc="0" normalizeH="0" baseline="0" noProof="0">
                <a:ln>
                  <a:noFill/>
                </a:ln>
                <a:solidFill>
                  <a:srgbClr val="000000"/>
                </a:solidFill>
                <a:effectLst/>
                <a:uLnTx/>
                <a:uFillTx/>
                <a:latin typeface="Arial"/>
                <a:ea typeface="+mn-ea"/>
                <a:cs typeface="+mn-cs"/>
                <a:sym typeface="Arial"/>
              </a:rPr>
              <a:t>myzset 2 "two" 3 "three"</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2</a:t>
            </a:r>
            <a:endParaRPr kumimoji="0" lang="pt-BR" sz="1400" b="0" i="1"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1051472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ZRANGE</a:t>
            </a:r>
            <a:endParaRPr lang="en-US" dirty="0">
              <a:solidFill>
                <a:schemeClr val="bg2"/>
              </a:solidFill>
            </a:endParaRPr>
          </a:p>
        </p:txBody>
      </p:sp>
      <p:sp>
        <p:nvSpPr>
          <p:cNvPr id="6" name="Rectangle 5"/>
          <p:cNvSpPr/>
          <p:nvPr/>
        </p:nvSpPr>
        <p:spPr>
          <a:xfrm>
            <a:off x="797969" y="1268152"/>
            <a:ext cx="3486208" cy="32350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ZRANGE</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0 -1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 "Alan Turing"</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2)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Hedy</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Lamarr</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3) "Claude Shannon"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4) "Alan Kay"</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5) "Anita Borg"</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6) "Richard Stallman"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7) "Sophie Wilson"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8) "Yukihiro Matsumoto"</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9) "Linus Torvalds"</a:t>
            </a:r>
            <a:endParaRPr kumimoji="0" lang="sv-SE"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7" name="CaixaDeTexto 5"/>
          <p:cNvSpPr txBox="1"/>
          <p:nvPr/>
        </p:nvSpPr>
        <p:spPr>
          <a:xfrm>
            <a:off x="797969" y="813288"/>
            <a:ext cx="7331347" cy="369268"/>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Exemplos</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8" name="Rectangle 7"/>
          <p:cNvSpPr/>
          <p:nvPr/>
        </p:nvSpPr>
        <p:spPr>
          <a:xfrm>
            <a:off x="4443638" y="1268151"/>
            <a:ext cx="4156609" cy="53710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ZRANGE</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0 -1 </a:t>
            </a:r>
            <a:r>
              <a:rPr kumimoji="0" lang="en-US" sz="1800" b="1" i="0" u="none" strike="noStrike" kern="0" cap="none" spc="0" normalizeH="0" baseline="0" noProof="0" dirty="0" err="1">
                <a:ln>
                  <a:noFill/>
                </a:ln>
                <a:solidFill>
                  <a:srgbClr val="000000"/>
                </a:solidFill>
                <a:effectLst/>
                <a:uLnTx/>
                <a:uFillTx/>
                <a:latin typeface="Arial"/>
                <a:ea typeface="+mn-ea"/>
                <a:cs typeface="+mn-cs"/>
                <a:sym typeface="Arial"/>
              </a:rPr>
              <a:t>withscores</a:t>
            </a:r>
            <a:endParaRPr kumimoji="0" lang="en-US" sz="1800" b="1"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 "Alan Turing"</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2) "1912"</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3)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Hedy</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Lamarr</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4) "1914"</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5) "Claude Shannon"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6) "1916"</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7) "Alan Kay"</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8) "1940"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9) "Anita Borg"</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10) "1949"</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11) "Richard Stallman"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12) "1953"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13) "Sophie Wilson"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14) "1957"</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15) "Yukihiro Matsumoto"</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16) "1965"</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17) "Linus Torvalds"</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18) "1969"</a:t>
            </a:r>
            <a:endParaRPr kumimoji="0" lang="sv-SE"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694447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Motivação</a:t>
            </a:r>
          </a:p>
          <a:p>
            <a:pPr marL="342900" lvl="1" indent="0" algn="just">
              <a:buNone/>
            </a:pPr>
            <a:endParaRPr lang="pt-BR" sz="2000" b="0" i="0" dirty="0"/>
          </a:p>
          <a:p>
            <a:r>
              <a:rPr lang="pt-BR" sz="2000" b="0" i="0" dirty="0"/>
              <a:t>Trata-se do banco de dados mais simples que possa ser criado.</a:t>
            </a:r>
          </a:p>
          <a:p>
            <a:r>
              <a:rPr lang="pt-BR" sz="2000" b="0" i="0" dirty="0"/>
              <a:t>Um único banco, em que tudo que se deseja guarda possa ser armazenado num único lugar.</a:t>
            </a:r>
          </a:p>
          <a:p>
            <a:r>
              <a:rPr lang="pt-BR" sz="2000" b="0" i="0" dirty="0"/>
              <a:t>Quando é necessário alto desempenho na recuperação de dados, mas não precisamos de consistências, surge como a melhor opção a usar.</a:t>
            </a:r>
          </a:p>
          <a:p>
            <a:r>
              <a:rPr lang="pt-BR" sz="2000" b="0" i="0" dirty="0"/>
              <a:t>Mas, estão relacionados a aspectos muito importantes e que, muitas vezes, nem pensamos existir....</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Chave Valor</a:t>
            </a:r>
          </a:p>
        </p:txBody>
      </p:sp>
    </p:spTree>
    <p:extLst>
      <p:ext uri="{BB962C8B-B14F-4D97-AF65-F5344CB8AC3E}">
        <p14:creationId xmlns:p14="http://schemas.microsoft.com/office/powerpoint/2010/main" val="1380838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Comando ZRANGEBYSCORE</a:t>
            </a:r>
            <a:endParaRPr lang="en-US" sz="2400" dirty="0">
              <a:solidFill>
                <a:schemeClr val="bg2"/>
              </a:solidFill>
            </a:endParaRPr>
          </a:p>
        </p:txBody>
      </p:sp>
      <p:sp>
        <p:nvSpPr>
          <p:cNvPr id="5" name="CaixaDeTexto 5"/>
          <p:cNvSpPr txBox="1"/>
          <p:nvPr/>
        </p:nvSpPr>
        <p:spPr>
          <a:xfrm>
            <a:off x="797969" y="1057797"/>
            <a:ext cx="7331347" cy="3531123"/>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inserção/consulta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min</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posição inicial da busca.</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max</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posição final da busca.</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WITHSCORES </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retorna também os scores de cada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LIMIT</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retorna somente um numero limitado de resultados.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67470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sym typeface="Arial"/>
              </a:rPr>
              <a:t>ZRANGEBYSCORE </a:t>
            </a:r>
            <a:r>
              <a:rPr kumimoji="0" lang="en-US" sz="1800" b="1" i="0" u="none" strike="noStrike" kern="0" cap="none" spc="0" normalizeH="0" baseline="0" noProof="0">
                <a:ln>
                  <a:noFill/>
                </a:ln>
                <a:solidFill>
                  <a:srgbClr val="FFFFFF"/>
                </a:solidFill>
                <a:effectLst/>
                <a:uLnTx/>
                <a:uFillTx/>
                <a:latin typeface="Arial"/>
                <a:ea typeface="+mn-ea"/>
                <a:cs typeface="+mn-cs"/>
                <a:sym typeface="Arial"/>
              </a:rPr>
              <a:t>key min max </a:t>
            </a:r>
            <a:r>
              <a:rPr kumimoji="0" lang="en-US" sz="1800" b="1" i="0" u="none" strike="noStrike" kern="0" cap="none" spc="0" normalizeH="0" baseline="0" noProof="0" dirty="0">
                <a:ln>
                  <a:noFill/>
                </a:ln>
                <a:solidFill>
                  <a:srgbClr val="FFFFFF"/>
                </a:solidFill>
                <a:effectLst/>
                <a:uLnTx/>
                <a:uFillTx/>
                <a:latin typeface="Arial"/>
                <a:ea typeface="+mn-ea"/>
                <a:cs typeface="+mn-cs"/>
                <a:sym typeface="Arial"/>
              </a:rPr>
              <a:t>[</a:t>
            </a:r>
            <a:r>
              <a:rPr kumimoji="0" lang="en-US" sz="1800" b="1" i="0" u="none" strike="noStrike" kern="0" cap="none" spc="0" normalizeH="0" baseline="0" noProof="0">
                <a:ln>
                  <a:noFill/>
                </a:ln>
                <a:solidFill>
                  <a:srgbClr val="FFFFFF"/>
                </a:solidFill>
                <a:effectLst/>
                <a:uLnTx/>
                <a:uFillTx/>
                <a:latin typeface="Arial"/>
                <a:ea typeface="+mn-ea"/>
                <a:cs typeface="+mn-cs"/>
                <a:sym typeface="Arial"/>
              </a:rPr>
              <a:t>WITHSCORES] [LIMIT offset count]</a:t>
            </a:r>
            <a:endParaRPr kumimoji="0" lang="pt-BR" sz="1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 name="Rectangle 6"/>
          <p:cNvSpPr/>
          <p:nvPr/>
        </p:nvSpPr>
        <p:spPr>
          <a:xfrm>
            <a:off x="797969" y="4706940"/>
            <a:ext cx="7645307" cy="8022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ZREMRANGEBYSCORE</a:t>
            </a: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 hackers 1940 1960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a:t>
            </a:r>
            <a:r>
              <a:rPr kumimoji="0" lang="sv-SE" sz="1800" b="0" i="0" u="none" strike="noStrike" kern="0" cap="none" spc="0" normalizeH="0" baseline="0" noProof="0" dirty="0" err="1">
                <a:ln>
                  <a:noFill/>
                </a:ln>
                <a:solidFill>
                  <a:srgbClr val="000000"/>
                </a:solidFill>
                <a:effectLst/>
                <a:uLnTx/>
                <a:uFillTx/>
                <a:latin typeface="Arial"/>
                <a:ea typeface="+mn-ea"/>
                <a:cs typeface="+mn-cs"/>
                <a:sym typeface="Arial"/>
              </a:rPr>
              <a:t>integer</a:t>
            </a: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 4</a:t>
            </a:r>
          </a:p>
        </p:txBody>
      </p:sp>
    </p:spTree>
    <p:extLst>
      <p:ext uri="{BB962C8B-B14F-4D97-AF65-F5344CB8AC3E}">
        <p14:creationId xmlns:p14="http://schemas.microsoft.com/office/powerpoint/2010/main" val="296279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Comando ZRANGEBYSCORE</a:t>
            </a:r>
            <a:endParaRPr lang="en-US" sz="2400" dirty="0">
              <a:solidFill>
                <a:schemeClr val="bg2"/>
              </a:solidFill>
            </a:endParaRPr>
          </a:p>
        </p:txBody>
      </p:sp>
      <p:sp>
        <p:nvSpPr>
          <p:cNvPr id="5" name="CaixaDeTexto 5"/>
          <p:cNvSpPr txBox="1"/>
          <p:nvPr/>
        </p:nvSpPr>
        <p:spPr>
          <a:xfrm>
            <a:off x="681032" y="1260875"/>
            <a:ext cx="7331347" cy="316954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ZRANGEBYSCORE:</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755446" y="1841020"/>
            <a:ext cx="7645307" cy="185539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ZRANGEBYSCORE</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hackers </a:t>
            </a:r>
            <a:r>
              <a:rPr kumimoji="0" lang="en-US" sz="1800" b="1" i="0" u="none" strike="noStrike" kern="0" cap="none" spc="0" normalizeH="0" baseline="0" noProof="0" dirty="0">
                <a:ln>
                  <a:noFill/>
                </a:ln>
                <a:solidFill>
                  <a:srgbClr val="FF0000"/>
                </a:solidFill>
                <a:effectLst/>
                <a:uLnTx/>
                <a:uFillTx/>
                <a:latin typeface="Arial"/>
                <a:ea typeface="+mn-ea"/>
                <a:cs typeface="+mn-cs"/>
                <a:sym typeface="Arial"/>
              </a:rPr>
              <a:t>-</a:t>
            </a:r>
            <a:r>
              <a:rPr kumimoji="0" lang="en-US" sz="1800" b="1" i="0" u="none" strike="noStrike" kern="0" cap="none" spc="0" normalizeH="0" baseline="0" noProof="0" dirty="0" err="1">
                <a:ln>
                  <a:noFill/>
                </a:ln>
                <a:solidFill>
                  <a:srgbClr val="FF0000"/>
                </a:solidFill>
                <a:effectLst/>
                <a:uLnTx/>
                <a:uFillTx/>
                <a:latin typeface="Arial"/>
                <a:ea typeface="+mn-ea"/>
                <a:cs typeface="+mn-cs"/>
                <a:sym typeface="Arial"/>
              </a:rPr>
              <a:t>inf</a:t>
            </a:r>
            <a:r>
              <a:rPr kumimoji="0" lang="en-US" sz="1800" b="1" i="0" u="none" strike="noStrike" kern="0" cap="none" spc="0" normalizeH="0" baseline="0" noProof="0" dirty="0">
                <a:ln>
                  <a:noFill/>
                </a:ln>
                <a:solidFill>
                  <a:srgbClr val="FF0000"/>
                </a:solidFill>
                <a:effectLst/>
                <a:uLnTx/>
                <a:uFillTx/>
                <a:latin typeface="Arial"/>
                <a:ea typeface="+mn-ea"/>
                <a:cs typeface="+mn-cs"/>
                <a:sym typeface="Arial"/>
              </a:rPr>
              <a:t> </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1950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1) "Alan Turing"</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2)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Hedy</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Lamarr</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3) "Claude Shannon"</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4) "Alan Kay"</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5) "Anita Borg"</a:t>
            </a:r>
            <a:endParaRPr kumimoji="0" lang="sv-SE"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327166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Comando ZRANK</a:t>
            </a:r>
            <a:endParaRPr lang="en-US" sz="2400" dirty="0">
              <a:solidFill>
                <a:schemeClr val="bg2"/>
              </a:solidFill>
            </a:endParaRPr>
          </a:p>
        </p:txBody>
      </p:sp>
      <p:sp>
        <p:nvSpPr>
          <p:cNvPr id="5" name="CaixaDeTexto 5"/>
          <p:cNvSpPr txBox="1"/>
          <p:nvPr/>
        </p:nvSpPr>
        <p:spPr>
          <a:xfrm>
            <a:off x="797969" y="1057797"/>
            <a:ext cx="7331347" cy="270027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inserção/consulta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member</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valor a qual se deseja verificar o </a:t>
            </a:r>
            <a:r>
              <a:rPr kumimoji="0" lang="pt-BR" sz="1800" b="0" i="0" u="none" strike="noStrike" kern="0" cap="none" spc="0" normalizeH="0" baseline="0" noProof="0" dirty="0" err="1">
                <a:ln>
                  <a:noFill/>
                </a:ln>
                <a:solidFill>
                  <a:srgbClr val="000000"/>
                </a:solidFill>
                <a:effectLst/>
                <a:uLnTx/>
                <a:uFillTx/>
                <a:latin typeface="Arial"/>
                <a:ea typeface="+mn-ea"/>
                <a:cs typeface="Arial"/>
                <a:sym typeface="Arial"/>
              </a:rPr>
              <a:t>rank</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67470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sym typeface="Arial"/>
              </a:rPr>
              <a:t>ZRANK key member</a:t>
            </a:r>
            <a:endParaRPr kumimoji="0" lang="pt-BR" sz="1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 name="Rectangle 5"/>
          <p:cNvSpPr/>
          <p:nvPr/>
        </p:nvSpPr>
        <p:spPr>
          <a:xfrm>
            <a:off x="797969" y="3861804"/>
            <a:ext cx="7645307" cy="80228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sv-SE" sz="1800" b="1" i="0" u="none" strike="noStrike" kern="0" cap="none" spc="0" normalizeH="0" baseline="0" noProof="0" dirty="0">
                <a:ln>
                  <a:noFill/>
                </a:ln>
                <a:solidFill>
                  <a:srgbClr val="000000"/>
                </a:solidFill>
                <a:effectLst/>
                <a:uLnTx/>
                <a:uFillTx/>
                <a:latin typeface="Arial"/>
                <a:ea typeface="+mn-ea"/>
                <a:cs typeface="+mn-cs"/>
                <a:sym typeface="Arial"/>
              </a:rPr>
              <a:t>ZRANK</a:t>
            </a: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 hackers "Anita Borg”  (or </a:t>
            </a:r>
            <a:r>
              <a:rPr kumimoji="0" lang="sv-SE" sz="1800" b="1" i="0" u="none" strike="noStrike" kern="0" cap="none" spc="0" normalizeH="0" baseline="0" noProof="0" dirty="0">
                <a:ln>
                  <a:noFill/>
                </a:ln>
                <a:solidFill>
                  <a:srgbClr val="000000"/>
                </a:solidFill>
                <a:effectLst/>
                <a:uLnTx/>
                <a:uFillTx/>
                <a:latin typeface="Arial"/>
                <a:ea typeface="+mn-ea"/>
                <a:cs typeface="+mn-cs"/>
                <a:sym typeface="Arial"/>
              </a:rPr>
              <a:t>ZREVRANK</a:t>
            </a: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a:t>
            </a:r>
            <a:r>
              <a:rPr kumimoji="0" lang="sv-SE" sz="1800" b="0" i="0" u="none" strike="noStrike" kern="0" cap="none" spc="0" normalizeH="0" baseline="0" noProof="0" dirty="0" err="1">
                <a:ln>
                  <a:noFill/>
                </a:ln>
                <a:solidFill>
                  <a:srgbClr val="000000"/>
                </a:solidFill>
                <a:effectLst/>
                <a:uLnTx/>
                <a:uFillTx/>
                <a:latin typeface="Arial"/>
                <a:ea typeface="+mn-ea"/>
                <a:cs typeface="+mn-cs"/>
                <a:sym typeface="Arial"/>
              </a:rPr>
              <a:t>integer</a:t>
            </a:r>
            <a:r>
              <a:rPr kumimoji="0" lang="sv-SE" sz="1800" b="0" i="0" u="none" strike="noStrike" kern="0" cap="none" spc="0" normalizeH="0" baseline="0" noProof="0" dirty="0">
                <a:ln>
                  <a:noFill/>
                </a:ln>
                <a:solidFill>
                  <a:srgbClr val="000000"/>
                </a:solidFill>
                <a:effectLst/>
                <a:uLnTx/>
                <a:uFillTx/>
                <a:latin typeface="Arial"/>
                <a:ea typeface="+mn-ea"/>
                <a:cs typeface="+mn-cs"/>
                <a:sym typeface="Arial"/>
              </a:rPr>
              <a:t>) 4</a:t>
            </a:r>
          </a:p>
        </p:txBody>
      </p:sp>
    </p:spTree>
    <p:extLst>
      <p:ext uri="{BB962C8B-B14F-4D97-AF65-F5344CB8AC3E}">
        <p14:creationId xmlns:p14="http://schemas.microsoft.com/office/powerpoint/2010/main" val="47663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Outros Comando </a:t>
            </a:r>
            <a:r>
              <a:rPr lang="pt-BR" sz="2400" dirty="0" err="1">
                <a:solidFill>
                  <a:schemeClr val="bg2"/>
                </a:solidFill>
              </a:rPr>
              <a:t>Sorted</a:t>
            </a:r>
            <a:r>
              <a:rPr lang="pt-BR" sz="2400" dirty="0">
                <a:solidFill>
                  <a:schemeClr val="bg2"/>
                </a:solidFill>
              </a:rPr>
              <a:t> </a:t>
            </a:r>
            <a:r>
              <a:rPr lang="pt-BR" sz="2400" dirty="0" err="1">
                <a:solidFill>
                  <a:schemeClr val="bg2"/>
                </a:solidFill>
              </a:rPr>
              <a:t>SETs</a:t>
            </a:r>
            <a:endParaRPr lang="en-US" sz="2400" dirty="0">
              <a:solidFill>
                <a:schemeClr val="bg2"/>
              </a:solidFill>
            </a:endParaRPr>
          </a:p>
        </p:txBody>
      </p:sp>
      <p:sp>
        <p:nvSpPr>
          <p:cNvPr id="5" name="CaixaDeTexto 5"/>
          <p:cNvSpPr txBox="1"/>
          <p:nvPr/>
        </p:nvSpPr>
        <p:spPr>
          <a:xfrm>
            <a:off x="797969" y="1057797"/>
            <a:ext cx="7331347" cy="4092717"/>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Outros comandos para trabalho com </a:t>
            </a:r>
            <a:r>
              <a:rPr kumimoji="0" lang="pt-BR" sz="2000" b="1" i="0" u="none" strike="noStrike" kern="0" cap="none" spc="0" normalizeH="0" baseline="0" noProof="0" dirty="0" err="1">
                <a:ln>
                  <a:noFill/>
                </a:ln>
                <a:solidFill>
                  <a:srgbClr val="000000"/>
                </a:solidFill>
                <a:effectLst/>
                <a:uLnTx/>
                <a:uFillTx/>
                <a:latin typeface="Arial"/>
                <a:ea typeface="+mn-ea"/>
                <a:cs typeface="Arial"/>
                <a:sym typeface="Arial"/>
              </a:rPr>
              <a:t>Sorted</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pt-BR" sz="2000" b="1" i="0" u="none" strike="noStrike" kern="0" cap="none" spc="0" normalizeH="0" baseline="0" noProof="0" dirty="0" err="1">
                <a:ln>
                  <a:noFill/>
                </a:ln>
                <a:solidFill>
                  <a:srgbClr val="000000"/>
                </a:solidFill>
                <a:effectLst/>
                <a:uLnTx/>
                <a:uFillTx/>
                <a:latin typeface="Arial"/>
                <a:ea typeface="+mn-ea"/>
                <a:cs typeface="Arial"/>
                <a:sym typeface="Arial"/>
              </a:rPr>
              <a:t>SETs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(conjuntos ordenados):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ZCARD</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ZINCRBY</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ZINTERSTORE</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ZLEXCOUNT</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ZPOPMAX</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ZPOPMIN</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ZRANGEBYLEX</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ZRANGEBYSCORE</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ZREM</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p:txBody>
      </p:sp>
      <p:grpSp>
        <p:nvGrpSpPr>
          <p:cNvPr id="6" name="Group 5"/>
          <p:cNvGrpSpPr/>
          <p:nvPr/>
        </p:nvGrpSpPr>
        <p:grpSpPr>
          <a:xfrm>
            <a:off x="797969" y="4999123"/>
            <a:ext cx="8038621" cy="1034077"/>
            <a:chOff x="648785" y="5406312"/>
            <a:chExt cx="8040017" cy="1034257"/>
          </a:xfrm>
        </p:grpSpPr>
        <p:sp>
          <p:nvSpPr>
            <p:cNvPr id="8" name="Rectangle 7"/>
            <p:cNvSpPr/>
            <p:nvPr/>
          </p:nvSpPr>
          <p:spPr>
            <a:xfrm>
              <a:off x="648785" y="5892127"/>
              <a:ext cx="8040017" cy="523220"/>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
                  <a:srgbClr val="FF0000"/>
                </a:buClr>
                <a:buSzTx/>
                <a:buFontTx/>
                <a:buNone/>
                <a:tabLst/>
                <a:defRPr/>
              </a:pPr>
              <a:r>
                <a:rPr kumimoji="0" lang="pt-BR" sz="1400" b="1" i="1" u="none" strike="noStrike" kern="0" cap="none" spc="0" normalizeH="0" baseline="0" noProof="0" dirty="0">
                  <a:ln>
                    <a:noFill/>
                  </a:ln>
                  <a:solidFill>
                    <a:srgbClr val="000000"/>
                  </a:solidFill>
                  <a:effectLst/>
                  <a:uLnTx/>
                  <a:uFillTx/>
                  <a:latin typeface="Arial"/>
                  <a:ea typeface="+mn-ea"/>
                  <a:cs typeface="Arial"/>
                  <a:sym typeface="Arial"/>
                </a:rPr>
                <a:t>Maiores informações: </a:t>
              </a:r>
            </a:p>
            <a:p>
              <a:pPr marL="0" marR="0" lvl="0" indent="0" algn="ctr" defTabSz="914217" rtl="0" eaLnBrk="1" fontAlgn="auto" latinLnBrk="0" hangingPunct="1">
                <a:lnSpc>
                  <a:spcPct val="100000"/>
                </a:lnSpc>
                <a:spcBef>
                  <a:spcPts val="0"/>
                </a:spcBef>
                <a:spcAft>
                  <a:spcPts val="0"/>
                </a:spcAft>
                <a:buClr>
                  <a:srgbClr val="FF0000"/>
                </a:buClr>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hlinkClick r:id="rId3"/>
                </a:rPr>
                <a:t>https://redis.io/commands/zadd</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endParaRPr kumimoji="0" lang="pt-BR" sz="1400"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5857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683" r="16701"/>
          <a:stretch/>
        </p:blipFill>
        <p:spPr>
          <a:xfrm>
            <a:off x="4355976" y="1301726"/>
            <a:ext cx="4199797" cy="2531097"/>
          </a:xfrm>
          <a:prstGeom prst="rect">
            <a:avLst/>
          </a:prstGeom>
        </p:spPr>
      </p:pic>
      <p:sp>
        <p:nvSpPr>
          <p:cNvPr id="6" name="Retângulo 2">
            <a:extLst>
              <a:ext uri="{FF2B5EF4-FFF2-40B4-BE49-F238E27FC236}">
                <a16:creationId xmlns:a16="http://schemas.microsoft.com/office/drawing/2014/main" id="{8705F27C-0B5B-4411-A12B-19DDF4FE87C3}"/>
              </a:ext>
            </a:extLst>
          </p:cNvPr>
          <p:cNvSpPr>
            <a:spLocks noChangeArrowheads="1"/>
          </p:cNvSpPr>
          <p:nvPr/>
        </p:nvSpPr>
        <p:spPr bwMode="auto">
          <a:xfrm>
            <a:off x="323528" y="260648"/>
            <a:ext cx="70567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Criando</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Objetos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(Lists) </a:t>
            </a:r>
          </a:p>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pt-BR" altLang="pt-BR" sz="20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ReDis</a:t>
            </a:r>
            <a:endParaRPr kumimoji="0" lang="en-US" altLang="pt-BR" sz="2000" b="1" i="1"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endParaRPr>
          </a:p>
        </p:txBody>
      </p:sp>
      <p:pic>
        <p:nvPicPr>
          <p:cNvPr id="7" name="Imagem 6">
            <a:extLst>
              <a:ext uri="{FF2B5EF4-FFF2-40B4-BE49-F238E27FC236}">
                <a16:creationId xmlns:a16="http://schemas.microsoft.com/office/drawing/2014/main" id="{C48B2664-2C27-46C8-856F-4A1BC484E40D}"/>
              </a:ext>
            </a:extLst>
          </p:cNvPr>
          <p:cNvPicPr>
            <a:picLocks noChangeAspect="1"/>
          </p:cNvPicPr>
          <p:nvPr/>
        </p:nvPicPr>
        <p:blipFill>
          <a:blip r:embed="rId4"/>
          <a:stretch>
            <a:fillRect/>
          </a:stretch>
        </p:blipFill>
        <p:spPr>
          <a:xfrm>
            <a:off x="971600" y="4209354"/>
            <a:ext cx="4091938" cy="1584343"/>
          </a:xfrm>
          <a:prstGeom prst="rect">
            <a:avLst/>
          </a:prstGeom>
        </p:spPr>
      </p:pic>
    </p:spTree>
    <p:extLst>
      <p:ext uri="{BB962C8B-B14F-4D97-AF65-F5344CB8AC3E}">
        <p14:creationId xmlns:p14="http://schemas.microsoft.com/office/powerpoint/2010/main" val="2532756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solidFill>
                  <a:schemeClr val="bg2"/>
                </a:solidFill>
              </a:rPr>
              <a:t>ReDis</a:t>
            </a:r>
            <a:r>
              <a:rPr lang="pt-BR" dirty="0">
                <a:solidFill>
                  <a:schemeClr val="bg2"/>
                </a:solidFill>
              </a:rPr>
              <a:t>: Trabalhando com Listas</a:t>
            </a:r>
            <a:endParaRPr lang="en-US" dirty="0">
              <a:solidFill>
                <a:schemeClr val="bg2"/>
              </a:solidFill>
            </a:endParaRPr>
          </a:p>
        </p:txBody>
      </p:sp>
      <p:sp>
        <p:nvSpPr>
          <p:cNvPr id="5" name="CaixaDeTexto 5"/>
          <p:cNvSpPr txBox="1"/>
          <p:nvPr/>
        </p:nvSpPr>
        <p:spPr>
          <a:xfrm>
            <a:off x="755447" y="1344826"/>
            <a:ext cx="7331347" cy="2554102"/>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As listas Redis são implementadas por meio de listas vinculadas. Isso significa que, mesmo se você tiver milhões de elementos em uma lista, a operação de adicionar um novo elemento na cabeça ou na cauda da lista é executada em tempo constante. A velocidade de adicionar um novo elemento com o comando LPUSH ao início de uma lista com dez elementos é o mesmo que adicionar um elemento ao cabeçalho da lista com 10 milhões de elementos.</a:t>
            </a:r>
          </a:p>
        </p:txBody>
      </p:sp>
      <p:pic>
        <p:nvPicPr>
          <p:cNvPr id="6" name="Picture 5"/>
          <p:cNvPicPr>
            <a:picLocks noChangeAspect="1"/>
          </p:cNvPicPr>
          <p:nvPr/>
        </p:nvPicPr>
        <p:blipFill>
          <a:blip r:embed="rId3"/>
          <a:stretch>
            <a:fillRect/>
          </a:stretch>
        </p:blipFill>
        <p:spPr>
          <a:xfrm>
            <a:off x="6083120" y="4054153"/>
            <a:ext cx="2142753" cy="2142753"/>
          </a:xfrm>
          <a:prstGeom prst="rect">
            <a:avLst/>
          </a:prstGeom>
        </p:spPr>
      </p:pic>
    </p:spTree>
    <p:extLst>
      <p:ext uri="{BB962C8B-B14F-4D97-AF65-F5344CB8AC3E}">
        <p14:creationId xmlns:p14="http://schemas.microsoft.com/office/powerpoint/2010/main" val="3255394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Comandos LPUSH &amp; RPUSH</a:t>
            </a:r>
            <a:endParaRPr lang="en-US" sz="2400" dirty="0">
              <a:solidFill>
                <a:schemeClr val="bg2"/>
              </a:solidFill>
            </a:endParaRPr>
          </a:p>
        </p:txBody>
      </p:sp>
      <p:sp>
        <p:nvSpPr>
          <p:cNvPr id="5" name="CaixaDeTexto 5"/>
          <p:cNvSpPr txBox="1"/>
          <p:nvPr/>
        </p:nvSpPr>
        <p:spPr>
          <a:xfrm>
            <a:off x="797969" y="1057797"/>
            <a:ext cx="7331347" cy="270027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inserção/consulta do valor.</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value</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valor a ser inserido.</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LPUSH | RPUSH</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value</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value</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a:t>
            </a:r>
          </a:p>
        </p:txBody>
      </p:sp>
      <p:sp>
        <p:nvSpPr>
          <p:cNvPr id="7" name="Rectangle 6"/>
          <p:cNvSpPr/>
          <p:nvPr/>
        </p:nvSpPr>
        <p:spPr>
          <a:xfrm>
            <a:off x="926993" y="3758068"/>
            <a:ext cx="3463492" cy="1759868"/>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RPUSH</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 B</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LPUSH</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first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3</a:t>
            </a:r>
          </a:p>
        </p:txBody>
      </p:sp>
      <p:sp>
        <p:nvSpPr>
          <p:cNvPr id="10" name="Rectangle 9"/>
          <p:cNvSpPr/>
          <p:nvPr/>
        </p:nvSpPr>
        <p:spPr>
          <a:xfrm>
            <a:off x="4519509" y="3758068"/>
            <a:ext cx="3738832" cy="175986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LRANGE</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0 -1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1) "first"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2) "A"</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3) "B"</a:t>
            </a:r>
            <a:endParaRPr kumimoji="0" lang="pt-BR" sz="24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418966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Comandos RPUSH, LRANGE</a:t>
            </a:r>
            <a:endParaRPr lang="en-US" sz="2400" dirty="0">
              <a:solidFill>
                <a:schemeClr val="bg2"/>
              </a:solidFill>
            </a:endParaRPr>
          </a:p>
        </p:txBody>
      </p:sp>
      <p:sp>
        <p:nvSpPr>
          <p:cNvPr id="5" name="CaixaDeTexto 5"/>
          <p:cNvSpPr txBox="1"/>
          <p:nvPr/>
        </p:nvSpPr>
        <p:spPr>
          <a:xfrm>
            <a:off x="755446" y="1164103"/>
            <a:ext cx="7331347" cy="707763"/>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RPUSH, LRANGE:</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884470" y="1617622"/>
            <a:ext cx="7073299" cy="413670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RPUSH</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1 2 3 4 5 "foo bar"</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9</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LRANGE</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0 -1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1) "first"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2) "A"</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3) "B"</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4)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5) "2"</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6)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7) "4"</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8) "5"</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9) "foo bar"</a:t>
            </a:r>
            <a:endParaRPr kumimoji="0" lang="pt-BR" sz="24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170091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Comandos LPOP &amp; RPOP</a:t>
            </a:r>
            <a:endParaRPr lang="en-US" sz="2400" dirty="0">
              <a:solidFill>
                <a:schemeClr val="bg2"/>
              </a:solidFill>
            </a:endParaRPr>
          </a:p>
        </p:txBody>
      </p:sp>
      <p:sp>
        <p:nvSpPr>
          <p:cNvPr id="5" name="CaixaDeTexto 5"/>
          <p:cNvSpPr txBox="1"/>
          <p:nvPr/>
        </p:nvSpPr>
        <p:spPr>
          <a:xfrm>
            <a:off x="797969" y="1057797"/>
            <a:ext cx="7331347" cy="242331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a operação.</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LPOP | RPOP</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endParaRPr kumimoji="0" lang="pt-BR" sz="1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8" name="Rectangle 7"/>
          <p:cNvSpPr/>
          <p:nvPr/>
        </p:nvSpPr>
        <p:spPr>
          <a:xfrm>
            <a:off x="797969" y="3573124"/>
            <a:ext cx="3560624" cy="269959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RPUSH</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 b c</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3</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RPOP</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"c“</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RPOP</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"b“</a:t>
            </a:r>
          </a:p>
        </p:txBody>
      </p:sp>
      <p:sp>
        <p:nvSpPr>
          <p:cNvPr id="11" name="Rectangle 10"/>
          <p:cNvSpPr/>
          <p:nvPr/>
        </p:nvSpPr>
        <p:spPr>
          <a:xfrm>
            <a:off x="4592667" y="3573124"/>
            <a:ext cx="3656766" cy="1859765"/>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RPOP</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"a“</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1"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400" b="1" i="0" u="none" strike="noStrike" kern="0" cap="none" spc="0" normalizeH="0" baseline="0" noProof="0" dirty="0">
                <a:ln>
                  <a:noFill/>
                </a:ln>
                <a:solidFill>
                  <a:srgbClr val="000000"/>
                </a:solidFill>
                <a:effectLst/>
                <a:uLnTx/>
                <a:uFillTx/>
                <a:latin typeface="Arial"/>
                <a:ea typeface="+mn-ea"/>
                <a:cs typeface="+mn-cs"/>
                <a:sym typeface="Arial"/>
              </a:rPr>
              <a:t>&gt; </a:t>
            </a:r>
            <a:r>
              <a:rPr kumimoji="0" lang="pt-BR" sz="2000" b="1" i="0" u="none" strike="noStrike" kern="0" cap="none" spc="0" normalizeH="0" baseline="0" noProof="0" dirty="0">
                <a:ln>
                  <a:noFill/>
                </a:ln>
                <a:solidFill>
                  <a:srgbClr val="000000"/>
                </a:solidFill>
                <a:effectLst/>
                <a:uLnTx/>
                <a:uFillTx/>
                <a:latin typeface="Arial"/>
                <a:ea typeface="+mn-ea"/>
                <a:cs typeface="+mn-cs"/>
                <a:sym typeface="Arial"/>
              </a:rPr>
              <a:t>RPOP </a:t>
            </a:r>
            <a:r>
              <a:rPr kumimoji="0" lang="pt-BR" sz="2000" b="0" i="0" u="none" strike="noStrike" kern="0" cap="none" spc="0" normalizeH="0" baseline="0" noProof="0" dirty="0" err="1">
                <a:ln>
                  <a:noFill/>
                </a:ln>
                <a:solidFill>
                  <a:srgbClr val="000000"/>
                </a:solidFill>
                <a:effectLst/>
                <a:uLnTx/>
                <a:uFillTx/>
                <a:latin typeface="Arial"/>
                <a:ea typeface="+mn-ea"/>
                <a:cs typeface="+mn-cs"/>
                <a:sym typeface="Arial"/>
              </a:rPr>
              <a:t>mylist</a:t>
            </a:r>
            <a:endParaRPr kumimoji="0" lang="pt-BR"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400" b="0" i="0" u="none" strike="noStrike" kern="0" cap="none" spc="0" normalizeH="0" baseline="0" noProof="0" dirty="0">
                <a:ln>
                  <a:noFill/>
                </a:ln>
                <a:solidFill>
                  <a:srgbClr val="000000"/>
                </a:solidFill>
                <a:effectLst/>
                <a:uLnTx/>
                <a:uFillTx/>
                <a:latin typeface="Arial"/>
                <a:ea typeface="+mn-ea"/>
                <a:cs typeface="+mn-cs"/>
                <a:sym typeface="Arial"/>
              </a:rPr>
              <a:t>(</a:t>
            </a:r>
            <a:r>
              <a:rPr kumimoji="0" lang="pt-BR" sz="2400" b="0" i="0" u="none" strike="noStrike" kern="0" cap="none" spc="0" normalizeH="0" baseline="0" noProof="0" dirty="0" err="1">
                <a:ln>
                  <a:noFill/>
                </a:ln>
                <a:solidFill>
                  <a:srgbClr val="000000"/>
                </a:solidFill>
                <a:effectLst/>
                <a:uLnTx/>
                <a:uFillTx/>
                <a:latin typeface="Arial"/>
                <a:ea typeface="+mn-ea"/>
                <a:cs typeface="+mn-cs"/>
                <a:sym typeface="Arial"/>
              </a:rPr>
              <a:t>nil</a:t>
            </a:r>
            <a:r>
              <a:rPr kumimoji="0" lang="pt-BR" sz="2400" b="0" i="0" u="none" strike="noStrike" kern="0" cap="none" spc="0" normalizeH="0" baseline="0" noProof="0" dirty="0">
                <a:ln>
                  <a:noFill/>
                </a:ln>
                <a:solidFill>
                  <a:srgbClr val="000000"/>
                </a:solidFill>
                <a:effectLst/>
                <a:uLnTx/>
                <a:uFillTx/>
                <a:latin typeface="Arial"/>
                <a:ea typeface="+mn-ea"/>
                <a:cs typeface="+mn-cs"/>
                <a:sym typeface="Arial"/>
              </a:rPr>
              <a:t>)</a:t>
            </a:r>
          </a:p>
        </p:txBody>
      </p:sp>
    </p:spTree>
    <p:extLst>
      <p:ext uri="{BB962C8B-B14F-4D97-AF65-F5344CB8AC3E}">
        <p14:creationId xmlns:p14="http://schemas.microsoft.com/office/powerpoint/2010/main" val="606567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Comandos LTRIM</a:t>
            </a:r>
            <a:endParaRPr lang="en-US" dirty="0">
              <a:solidFill>
                <a:schemeClr val="bg2"/>
              </a:solidFill>
            </a:endParaRPr>
          </a:p>
        </p:txBody>
      </p:sp>
      <p:sp>
        <p:nvSpPr>
          <p:cNvPr id="5" name="CaixaDeTexto 5"/>
          <p:cNvSpPr txBox="1"/>
          <p:nvPr/>
        </p:nvSpPr>
        <p:spPr>
          <a:xfrm>
            <a:off x="797969" y="1057797"/>
            <a:ext cx="7331347" cy="297722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Sintaxe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7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70C0"/>
                </a:solidFill>
                <a:effectLst/>
                <a:uLnTx/>
                <a:uFillTx/>
                <a:latin typeface="Arial"/>
                <a:ea typeface="+mn-ea"/>
                <a:cs typeface="Arial"/>
                <a:sym typeface="Arial"/>
              </a:rPr>
              <a:t>Onde</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05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err="1">
                <a:ln>
                  <a:noFill/>
                </a:ln>
                <a:solidFill>
                  <a:srgbClr val="000000"/>
                </a:solidFill>
                <a:effectLst/>
                <a:uLnTx/>
                <a:uFillTx/>
                <a:latin typeface="Arial"/>
                <a:ea typeface="+mn-ea"/>
                <a:cs typeface="Arial"/>
                <a:sym typeface="Arial"/>
              </a:rPr>
              <a:t>key</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é a chave que será usada para a operação.</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start</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posição inicial.</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1" i="0" u="none" strike="noStrike" kern="0" cap="none" spc="0" normalizeH="0" baseline="0" noProof="0" dirty="0">
                <a:ln>
                  <a:noFill/>
                </a:ln>
                <a:solidFill>
                  <a:srgbClr val="000000"/>
                </a:solidFill>
                <a:effectLst/>
                <a:uLnTx/>
                <a:uFillTx/>
                <a:latin typeface="Arial"/>
                <a:ea typeface="+mn-ea"/>
                <a:cs typeface="Arial"/>
                <a:sym typeface="Arial"/>
              </a:rPr>
              <a:t>stop</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 posição final para a operação do trim.</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1800" b="0" i="0" u="none" strike="noStrike" kern="0" cap="none" spc="0" normalizeH="0" baseline="0" noProof="0" dirty="0">
              <a:ln>
                <a:noFill/>
              </a:ln>
              <a:solidFill>
                <a:srgbClr val="0070C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1800" b="0" i="0" u="none" strike="noStrike" kern="0" cap="none" spc="0" normalizeH="0" baseline="0" noProof="0" dirty="0">
                <a:ln>
                  <a:noFill/>
                </a:ln>
                <a:solidFill>
                  <a:srgbClr val="0070C0"/>
                </a:solidFill>
                <a:effectLst/>
                <a:uLnTx/>
                <a:uFillTx/>
                <a:latin typeface="Arial"/>
                <a:ea typeface="+mn-ea"/>
                <a:cs typeface="Arial"/>
                <a:sym typeface="Arial"/>
              </a:rPr>
              <a:t>Exemplo</a:t>
            </a:r>
            <a:r>
              <a:rPr kumimoji="0" lang="pt-BR" sz="18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9" name="Rectangle 8"/>
          <p:cNvSpPr/>
          <p:nvPr/>
        </p:nvSpPr>
        <p:spPr>
          <a:xfrm>
            <a:off x="797970" y="1467026"/>
            <a:ext cx="7073299" cy="478990"/>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1800" b="1" i="0" u="none" strike="noStrike" kern="0" cap="none" spc="0" normalizeH="0" baseline="0" noProof="0" dirty="0">
                <a:ln>
                  <a:noFill/>
                </a:ln>
                <a:solidFill>
                  <a:srgbClr val="FFFFFF"/>
                </a:solidFill>
                <a:effectLst/>
                <a:uLnTx/>
                <a:uFillTx/>
                <a:latin typeface="Arial"/>
                <a:ea typeface="+mn-ea"/>
                <a:cs typeface="+mn-cs"/>
                <a:sym typeface="Arial"/>
              </a:rPr>
              <a:t>LTRIM </a:t>
            </a:r>
            <a:r>
              <a:rPr kumimoji="0" lang="pt-BR" sz="1800" b="0" i="0" u="none" strike="noStrike" kern="0" cap="none" spc="0" normalizeH="0" baseline="0" noProof="0" dirty="0" err="1">
                <a:ln>
                  <a:noFill/>
                </a:ln>
                <a:solidFill>
                  <a:srgbClr val="FFFFFF"/>
                </a:solidFill>
                <a:effectLst/>
                <a:uLnTx/>
                <a:uFillTx/>
                <a:latin typeface="Arial"/>
                <a:ea typeface="+mn-ea"/>
                <a:cs typeface="+mn-cs"/>
                <a:sym typeface="Arial"/>
              </a:rPr>
              <a:t>key</a:t>
            </a:r>
            <a:r>
              <a:rPr kumimoji="0" lang="pt-BR" sz="1800" b="0" i="0" u="none" strike="noStrike" kern="0" cap="none" spc="0" normalizeH="0" baseline="0" noProof="0" dirty="0">
                <a:ln>
                  <a:noFill/>
                </a:ln>
                <a:solidFill>
                  <a:srgbClr val="FFFFFF"/>
                </a:solidFill>
                <a:effectLst/>
                <a:uLnTx/>
                <a:uFillTx/>
                <a:latin typeface="Arial"/>
                <a:ea typeface="+mn-ea"/>
                <a:cs typeface="+mn-cs"/>
                <a:sym typeface="Arial"/>
              </a:rPr>
              <a:t> start stop</a:t>
            </a:r>
          </a:p>
        </p:txBody>
      </p:sp>
      <p:sp>
        <p:nvSpPr>
          <p:cNvPr id="7" name="Rectangle 6"/>
          <p:cNvSpPr/>
          <p:nvPr/>
        </p:nvSpPr>
        <p:spPr>
          <a:xfrm>
            <a:off x="797970" y="4115736"/>
            <a:ext cx="3422424" cy="106201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RPUSH</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1 2 3 4 5</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5</a:t>
            </a:r>
          </a:p>
        </p:txBody>
      </p:sp>
      <p:sp>
        <p:nvSpPr>
          <p:cNvPr id="10" name="Rectangle 9"/>
          <p:cNvSpPr/>
          <p:nvPr/>
        </p:nvSpPr>
        <p:spPr>
          <a:xfrm>
            <a:off x="4463644" y="4107914"/>
            <a:ext cx="4040927" cy="232426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LTRIM</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0 2</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OK</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LRANGE</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0 -1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1)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2) "2"</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3) "3"</a:t>
            </a:r>
            <a:endParaRPr kumimoji="0" lang="pt-BR" sz="2400" b="0"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637817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Entendendo o porquê da existência de chave-valor.</a:t>
            </a:r>
          </a:p>
          <a:p>
            <a:pPr marL="342900" lvl="1" indent="0" algn="just">
              <a:buNone/>
            </a:pPr>
            <a:endParaRPr lang="pt-BR" sz="2000" b="0" i="0" dirty="0"/>
          </a:p>
          <a:p>
            <a:r>
              <a:rPr lang="pt-BR" sz="2000" b="0" i="0" dirty="0"/>
              <a:t>Mas, o que é um mecanismo de armazenamento do tipo chave-valor? Bom, a resposta é bem simples, trata-se de uma forma de armazenarmos um valor vinculado a uma chave, assim como estruturas encontradas em linguagens de programação, por exemplo, o </a:t>
            </a:r>
            <a:r>
              <a:rPr lang="pt-BR" sz="2000" b="0" i="0" dirty="0" err="1"/>
              <a:t>map</a:t>
            </a:r>
            <a:r>
              <a:rPr lang="pt-BR" sz="2000" b="0" i="0" dirty="0"/>
              <a:t> do Java. </a:t>
            </a:r>
          </a:p>
          <a:p>
            <a:r>
              <a:rPr lang="pt-BR" sz="2000" b="0" i="0" dirty="0"/>
              <a:t>Estruturas como o JSON também são muito adequadas e similares a esse pensamento...</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Chave Valor</a:t>
            </a:r>
          </a:p>
        </p:txBody>
      </p:sp>
      <p:pic>
        <p:nvPicPr>
          <p:cNvPr id="5122" name="Picture 2" descr="Resultado de imagem para json formato">
            <a:extLst>
              <a:ext uri="{FF2B5EF4-FFF2-40B4-BE49-F238E27FC236}">
                <a16:creationId xmlns:a16="http://schemas.microsoft.com/office/drawing/2014/main" id="{E9DE8909-D8AD-47DF-A3F5-1FD2FF2CF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44" y="3042491"/>
            <a:ext cx="3306999" cy="290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2914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Listas </a:t>
            </a:r>
            <a:r>
              <a:rPr lang="pt-BR" dirty="0" err="1">
                <a:solidFill>
                  <a:schemeClr val="bg2"/>
                </a:solidFill>
              </a:rPr>
              <a:t>Capped</a:t>
            </a:r>
            <a:endParaRPr lang="en-US" dirty="0">
              <a:solidFill>
                <a:schemeClr val="bg2"/>
              </a:solidFill>
            </a:endParaRPr>
          </a:p>
        </p:txBody>
      </p:sp>
      <p:sp>
        <p:nvSpPr>
          <p:cNvPr id="5" name="CaixaDeTexto 5"/>
          <p:cNvSpPr txBox="1"/>
          <p:nvPr/>
        </p:nvSpPr>
        <p:spPr>
          <a:xfrm>
            <a:off x="755447" y="1099770"/>
            <a:ext cx="7331347" cy="40004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Comandos RPUSH, LTRIM, LRANGE:</a:t>
            </a:r>
          </a:p>
        </p:txBody>
      </p:sp>
      <p:sp>
        <p:nvSpPr>
          <p:cNvPr id="7" name="Rectangle 6"/>
          <p:cNvSpPr/>
          <p:nvPr/>
        </p:nvSpPr>
        <p:spPr>
          <a:xfrm>
            <a:off x="893896" y="1925810"/>
            <a:ext cx="7073299" cy="13170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&gt; LPUSH</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&lt;some element&gt;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1"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&gt; LTRIM</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mylist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0 999</a:t>
            </a:r>
            <a:endParaRPr kumimoji="0" lang="pt-BR" sz="2400" b="0"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3410833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solidFill>
                  <a:schemeClr val="bg2"/>
                </a:solidFill>
              </a:rPr>
              <a:t>ReDis</a:t>
            </a:r>
            <a:r>
              <a:rPr lang="pt-BR" dirty="0">
                <a:solidFill>
                  <a:schemeClr val="bg2"/>
                </a:solidFill>
              </a:rPr>
              <a:t>: Outros Comando </a:t>
            </a:r>
            <a:r>
              <a:rPr lang="pt-BR" dirty="0" err="1">
                <a:solidFill>
                  <a:schemeClr val="bg2"/>
                </a:solidFill>
              </a:rPr>
              <a:t>LISTs</a:t>
            </a:r>
            <a:endParaRPr lang="en-US" dirty="0">
              <a:solidFill>
                <a:schemeClr val="bg2"/>
              </a:solidFill>
            </a:endParaRPr>
          </a:p>
        </p:txBody>
      </p:sp>
      <p:sp>
        <p:nvSpPr>
          <p:cNvPr id="5" name="CaixaDeTexto 5"/>
          <p:cNvSpPr txBox="1"/>
          <p:nvPr/>
        </p:nvSpPr>
        <p:spPr>
          <a:xfrm>
            <a:off x="797969" y="1057797"/>
            <a:ext cx="7331347" cy="3784995"/>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Outros comandos para trabalho com </a:t>
            </a:r>
            <a:r>
              <a:rPr kumimoji="0" lang="pt-BR" sz="2000" b="1" i="0" u="none" strike="noStrike" kern="0" cap="none" spc="0" normalizeH="0" baseline="0" noProof="0" dirty="0" err="1">
                <a:ln>
                  <a:noFill/>
                </a:ln>
                <a:solidFill>
                  <a:srgbClr val="000000"/>
                </a:solidFill>
                <a:effectLst/>
                <a:uLnTx/>
                <a:uFillTx/>
                <a:latin typeface="Arial"/>
                <a:ea typeface="+mn-ea"/>
                <a:cs typeface="Arial"/>
                <a:sym typeface="Arial"/>
              </a:rPr>
              <a:t>LISTs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LINDEX</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LINSERT</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LLEN</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LPUSHX</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LREM</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LSET</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LTRIM</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RPOPLPUSH</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a:ln>
                  <a:noFill/>
                </a:ln>
                <a:solidFill>
                  <a:srgbClr val="000000"/>
                </a:solidFill>
                <a:effectLst/>
                <a:uLnTx/>
                <a:uFillTx/>
                <a:latin typeface="Arial"/>
                <a:ea typeface="+mn-ea"/>
                <a:cs typeface="Arial"/>
                <a:sym typeface="Arial"/>
              </a:rPr>
              <a:t>RPUSHX</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p:txBody>
      </p:sp>
      <p:grpSp>
        <p:nvGrpSpPr>
          <p:cNvPr id="6" name="Group 5"/>
          <p:cNvGrpSpPr/>
          <p:nvPr/>
        </p:nvGrpSpPr>
        <p:grpSpPr>
          <a:xfrm>
            <a:off x="1014684" y="4842792"/>
            <a:ext cx="8038621" cy="1034077"/>
            <a:chOff x="648785" y="5406312"/>
            <a:chExt cx="8040017" cy="1034257"/>
          </a:xfrm>
        </p:grpSpPr>
        <p:sp>
          <p:nvSpPr>
            <p:cNvPr id="8" name="Rectangle 7"/>
            <p:cNvSpPr/>
            <p:nvPr/>
          </p:nvSpPr>
          <p:spPr>
            <a:xfrm>
              <a:off x="648785" y="5892127"/>
              <a:ext cx="8040017" cy="523220"/>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
                  <a:srgbClr val="FF0000"/>
                </a:buClr>
                <a:buSzTx/>
                <a:buFontTx/>
                <a:buNone/>
                <a:tabLst/>
                <a:defRPr/>
              </a:pPr>
              <a:r>
                <a:rPr kumimoji="0" lang="pt-BR" sz="1400" b="1" i="1" u="none" strike="noStrike" kern="0" cap="none" spc="0" normalizeH="0" baseline="0" noProof="0" dirty="0">
                  <a:ln>
                    <a:noFill/>
                  </a:ln>
                  <a:solidFill>
                    <a:srgbClr val="000000"/>
                  </a:solidFill>
                  <a:effectLst/>
                  <a:uLnTx/>
                  <a:uFillTx/>
                  <a:latin typeface="Arial"/>
                  <a:ea typeface="+mn-ea"/>
                  <a:cs typeface="Arial"/>
                  <a:sym typeface="Arial"/>
                </a:rPr>
                <a:t>Maiores informações: </a:t>
              </a:r>
            </a:p>
            <a:p>
              <a:pPr marL="0" marR="0" lvl="0" indent="0" algn="ctr" defTabSz="914217" rtl="0" eaLnBrk="1" fontAlgn="auto" latinLnBrk="0" hangingPunct="1">
                <a:lnSpc>
                  <a:spcPct val="100000"/>
                </a:lnSpc>
                <a:spcBef>
                  <a:spcPts val="0"/>
                </a:spcBef>
                <a:spcAft>
                  <a:spcPts val="0"/>
                </a:spcAft>
                <a:buClr>
                  <a:srgbClr val="FF0000"/>
                </a:buClr>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hlinkClick r:id="rId3"/>
                </a:rPr>
                <a:t>https://redis.io/commands/lpush</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endParaRPr kumimoji="0" lang="pt-BR" sz="1400"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9851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683" r="16701"/>
          <a:stretch/>
        </p:blipFill>
        <p:spPr>
          <a:xfrm>
            <a:off x="4139952" y="1196752"/>
            <a:ext cx="4199797" cy="2531097"/>
          </a:xfrm>
          <a:prstGeom prst="rect">
            <a:avLst/>
          </a:prstGeom>
        </p:spPr>
      </p:pic>
      <p:sp>
        <p:nvSpPr>
          <p:cNvPr id="6" name="Retângulo 2">
            <a:extLst>
              <a:ext uri="{FF2B5EF4-FFF2-40B4-BE49-F238E27FC236}">
                <a16:creationId xmlns:a16="http://schemas.microsoft.com/office/drawing/2014/main" id="{EFD74970-B4E9-4BF0-B4D1-078DCE5AEB76}"/>
              </a:ext>
            </a:extLst>
          </p:cNvPr>
          <p:cNvSpPr>
            <a:spLocks noChangeArrowheads="1"/>
          </p:cNvSpPr>
          <p:nvPr/>
        </p:nvSpPr>
        <p:spPr bwMode="auto">
          <a:xfrm>
            <a:off x="323528" y="260648"/>
            <a:ext cx="70567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Criando</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Objetos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Hashs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p>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pt-BR" altLang="pt-BR" sz="20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ReDis</a:t>
            </a:r>
            <a:endParaRPr kumimoji="0" lang="en-US" altLang="pt-BR" sz="2000" b="1" i="1"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endParaRPr>
          </a:p>
        </p:txBody>
      </p:sp>
      <p:pic>
        <p:nvPicPr>
          <p:cNvPr id="7" name="Imagem 6">
            <a:extLst>
              <a:ext uri="{FF2B5EF4-FFF2-40B4-BE49-F238E27FC236}">
                <a16:creationId xmlns:a16="http://schemas.microsoft.com/office/drawing/2014/main" id="{D3B26534-20E8-4990-A416-E32050664227}"/>
              </a:ext>
            </a:extLst>
          </p:cNvPr>
          <p:cNvPicPr>
            <a:picLocks noChangeAspect="1"/>
          </p:cNvPicPr>
          <p:nvPr/>
        </p:nvPicPr>
        <p:blipFill>
          <a:blip r:embed="rId4"/>
          <a:stretch>
            <a:fillRect/>
          </a:stretch>
        </p:blipFill>
        <p:spPr>
          <a:xfrm>
            <a:off x="971600" y="4209354"/>
            <a:ext cx="4091938" cy="1584343"/>
          </a:xfrm>
          <a:prstGeom prst="rect">
            <a:avLst/>
          </a:prstGeom>
        </p:spPr>
      </p:pic>
    </p:spTree>
    <p:extLst>
      <p:ext uri="{BB962C8B-B14F-4D97-AF65-F5344CB8AC3E}">
        <p14:creationId xmlns:p14="http://schemas.microsoft.com/office/powerpoint/2010/main" val="1095614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Trabalhando com </a:t>
            </a:r>
            <a:r>
              <a:rPr lang="pt-BR" dirty="0" err="1"/>
              <a:t>Hashs</a:t>
            </a:r>
            <a:endParaRPr lang="en-US" dirty="0"/>
          </a:p>
        </p:txBody>
      </p:sp>
      <p:sp>
        <p:nvSpPr>
          <p:cNvPr id="5" name="CaixaDeTexto 5"/>
          <p:cNvSpPr txBox="1"/>
          <p:nvPr/>
        </p:nvSpPr>
        <p:spPr>
          <a:xfrm>
            <a:off x="755447" y="1344826"/>
            <a:ext cx="7331347" cy="2554102"/>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Os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hashes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Redis têm exatamente a aparência esperada de um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hash</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com pares de valor de campo.</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Embora os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hashes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sejam úteis para representar objetos, na verdade, o número de campos que você pode colocar dentro de um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hash</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não tem limites práticos (além da memória disponível), portanto, você pode usar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hashes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de muitas maneiras diferentes dentro de seu aplicativo</a:t>
            </a:r>
          </a:p>
        </p:txBody>
      </p:sp>
      <p:pic>
        <p:nvPicPr>
          <p:cNvPr id="4" name="Picture 3"/>
          <p:cNvPicPr>
            <a:picLocks noChangeAspect="1"/>
          </p:cNvPicPr>
          <p:nvPr/>
        </p:nvPicPr>
        <p:blipFill>
          <a:blip r:embed="rId3"/>
          <a:stretch>
            <a:fillRect/>
          </a:stretch>
        </p:blipFill>
        <p:spPr>
          <a:xfrm>
            <a:off x="5809790" y="4016454"/>
            <a:ext cx="2142753" cy="2142753"/>
          </a:xfrm>
          <a:prstGeom prst="rect">
            <a:avLst/>
          </a:prstGeom>
        </p:spPr>
      </p:pic>
    </p:spTree>
    <p:extLst>
      <p:ext uri="{BB962C8B-B14F-4D97-AF65-F5344CB8AC3E}">
        <p14:creationId xmlns:p14="http://schemas.microsoft.com/office/powerpoint/2010/main" val="3194435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Comandos HMSET</a:t>
            </a:r>
            <a:r>
              <a:rPr lang="pt-BR" dirty="0"/>
              <a:t>, HGET, HGETALL</a:t>
            </a:r>
            <a:endParaRPr lang="en-US" dirty="0"/>
          </a:p>
        </p:txBody>
      </p:sp>
      <p:sp>
        <p:nvSpPr>
          <p:cNvPr id="5" name="CaixaDeTexto 5"/>
          <p:cNvSpPr txBox="1"/>
          <p:nvPr/>
        </p:nvSpPr>
        <p:spPr>
          <a:xfrm>
            <a:off x="444423" y="675740"/>
            <a:ext cx="7331347" cy="707763"/>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HMSET, HGET, HGETALL:</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827584" y="1070047"/>
            <a:ext cx="7645307" cy="511221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HMSET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user:1000 username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antirez</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birthyear</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1977 verified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OK</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HGET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user:1000 username</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antirez</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HGET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user:1000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birthyear</a:t>
            </a: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"1977“</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HGETALL</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user:1000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1) "username"</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2)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antirez</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3)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birthyear</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4) "1977"</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5) "verified"</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6) "1"</a:t>
            </a:r>
            <a:endParaRPr kumimoji="0" lang="pt-BR" sz="24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520998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HMGET</a:t>
            </a:r>
            <a:endParaRPr lang="en-US" dirty="0">
              <a:solidFill>
                <a:schemeClr val="bg2"/>
              </a:solidFill>
            </a:endParaRPr>
          </a:p>
        </p:txBody>
      </p:sp>
      <p:sp>
        <p:nvSpPr>
          <p:cNvPr id="5" name="CaixaDeTexto 5"/>
          <p:cNvSpPr txBox="1"/>
          <p:nvPr/>
        </p:nvSpPr>
        <p:spPr>
          <a:xfrm>
            <a:off x="755447" y="1052643"/>
            <a:ext cx="7331347" cy="4092717"/>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HMGET: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O comando HMSET define vários campos do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hash</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enquanto o HGET recupera um único campo. O HMGET é semelhante ao HGET, mas retorna uma matriz de valores</a:t>
            </a:r>
          </a:p>
        </p:txBody>
      </p:sp>
      <p:sp>
        <p:nvSpPr>
          <p:cNvPr id="6" name="Rectangle 5"/>
          <p:cNvSpPr/>
          <p:nvPr/>
        </p:nvSpPr>
        <p:spPr>
          <a:xfrm>
            <a:off x="875045" y="1760406"/>
            <a:ext cx="7645307" cy="158249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HMGET</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user:1000 username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birthyear</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no-such-field</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1)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antirez</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2) "1977"</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3) (nil)</a:t>
            </a:r>
            <a:endParaRPr kumimoji="0" lang="pt-BR" sz="24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1232456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Comando HINCRBY</a:t>
            </a:r>
            <a:endParaRPr lang="en-US" dirty="0">
              <a:solidFill>
                <a:schemeClr val="bg2"/>
              </a:solidFill>
            </a:endParaRPr>
          </a:p>
        </p:txBody>
      </p:sp>
      <p:sp>
        <p:nvSpPr>
          <p:cNvPr id="5" name="CaixaDeTexto 5"/>
          <p:cNvSpPr txBox="1"/>
          <p:nvPr/>
        </p:nvSpPr>
        <p:spPr>
          <a:xfrm>
            <a:off x="755447" y="1052643"/>
            <a:ext cx="7331347" cy="4400441"/>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HINCRBY:</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Vale a pena notar que pequenos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hashes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(isto é, alguns elementos com valores pequenos) são codificados de maneira especial na memória, o que os torna muito eficientes na memória.</a:t>
            </a:r>
          </a:p>
        </p:txBody>
      </p:sp>
      <p:sp>
        <p:nvSpPr>
          <p:cNvPr id="6" name="Rectangle 5"/>
          <p:cNvSpPr/>
          <p:nvPr/>
        </p:nvSpPr>
        <p:spPr>
          <a:xfrm>
            <a:off x="875045" y="1760405"/>
            <a:ext cx="7645307" cy="186888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HINCRBY</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user:1000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birthyear</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10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1987</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20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HINCRBY</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user:1000 </a:t>
            </a:r>
            <a:r>
              <a:rPr kumimoji="0" lang="en-US" sz="2000" b="0" i="0" u="none" strike="noStrike" kern="0" cap="none" spc="0" normalizeH="0" baseline="0" noProof="0" dirty="0" err="1">
                <a:ln>
                  <a:noFill/>
                </a:ln>
                <a:solidFill>
                  <a:srgbClr val="000000"/>
                </a:solidFill>
                <a:effectLst/>
                <a:uLnTx/>
                <a:uFillTx/>
                <a:latin typeface="Arial"/>
                <a:ea typeface="+mn-ea"/>
                <a:cs typeface="+mn-cs"/>
                <a:sym typeface="Arial"/>
              </a:rPr>
              <a:t>birthyear</a:t>
            </a: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 10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(integer) 1997</a:t>
            </a:r>
            <a:endParaRPr kumimoji="0" lang="pt-BR" sz="2400" b="1"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525512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solidFill>
                  <a:schemeClr val="bg2"/>
                </a:solidFill>
              </a:rPr>
              <a:t>ReDis</a:t>
            </a:r>
            <a:r>
              <a:rPr lang="pt-BR" dirty="0">
                <a:solidFill>
                  <a:schemeClr val="bg2"/>
                </a:solidFill>
              </a:rPr>
              <a:t>: Outros Comando </a:t>
            </a:r>
            <a:r>
              <a:rPr lang="pt-BR" dirty="0" err="1">
                <a:solidFill>
                  <a:schemeClr val="bg2"/>
                </a:solidFill>
              </a:rPr>
              <a:t>HASHs</a:t>
            </a:r>
            <a:endParaRPr lang="en-US" dirty="0">
              <a:solidFill>
                <a:schemeClr val="bg2"/>
              </a:solidFill>
            </a:endParaRPr>
          </a:p>
        </p:txBody>
      </p:sp>
      <p:sp>
        <p:nvSpPr>
          <p:cNvPr id="5" name="CaixaDeTexto 5"/>
          <p:cNvSpPr txBox="1"/>
          <p:nvPr/>
        </p:nvSpPr>
        <p:spPr>
          <a:xfrm>
            <a:off x="797969" y="1057797"/>
            <a:ext cx="7331347" cy="4092717"/>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Outros comandos para trabalho com </a:t>
            </a:r>
            <a:r>
              <a:rPr kumimoji="0" lang="pt-BR" sz="2000" b="1" i="0" u="none" strike="noStrike" kern="0" cap="none" spc="0" normalizeH="0" baseline="0" noProof="0" dirty="0" err="1">
                <a:ln>
                  <a:noFill/>
                </a:ln>
                <a:solidFill>
                  <a:srgbClr val="000000"/>
                </a:solidFill>
                <a:effectLst/>
                <a:uLnTx/>
                <a:uFillTx/>
                <a:latin typeface="Arial"/>
                <a:ea typeface="+mn-ea"/>
                <a:cs typeface="Arial"/>
                <a:sym typeface="Arial"/>
              </a:rPr>
              <a:t>HASHs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HDEL</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HINCRBY</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HINCRBYFLOAT</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HKEYS</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HLEN</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HMGET</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HMSET</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HSETNX</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HSTRLEN</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HVALS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t>
            </a:r>
          </a:p>
        </p:txBody>
      </p:sp>
      <p:grpSp>
        <p:nvGrpSpPr>
          <p:cNvPr id="6" name="Group 5"/>
          <p:cNvGrpSpPr/>
          <p:nvPr/>
        </p:nvGrpSpPr>
        <p:grpSpPr>
          <a:xfrm>
            <a:off x="797969" y="5150514"/>
            <a:ext cx="8038621" cy="1034077"/>
            <a:chOff x="648785" y="5406312"/>
            <a:chExt cx="8040017" cy="1034257"/>
          </a:xfrm>
        </p:grpSpPr>
        <p:sp>
          <p:nvSpPr>
            <p:cNvPr id="8" name="Rectangle 7"/>
            <p:cNvSpPr/>
            <p:nvPr/>
          </p:nvSpPr>
          <p:spPr>
            <a:xfrm>
              <a:off x="648785" y="5892127"/>
              <a:ext cx="8040017" cy="523220"/>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
                  <a:srgbClr val="FF0000"/>
                </a:buClr>
                <a:buSzTx/>
                <a:buFontTx/>
                <a:buNone/>
                <a:tabLst/>
                <a:defRPr/>
              </a:pPr>
              <a:r>
                <a:rPr kumimoji="0" lang="pt-BR" sz="1400" b="1" i="1" u="none" strike="noStrike" kern="0" cap="none" spc="0" normalizeH="0" baseline="0" noProof="0" dirty="0">
                  <a:ln>
                    <a:noFill/>
                  </a:ln>
                  <a:solidFill>
                    <a:srgbClr val="000000"/>
                  </a:solidFill>
                  <a:effectLst/>
                  <a:uLnTx/>
                  <a:uFillTx/>
                  <a:latin typeface="Arial"/>
                  <a:ea typeface="+mn-ea"/>
                  <a:cs typeface="Arial"/>
                  <a:sym typeface="Arial"/>
                </a:rPr>
                <a:t>Maiores informações: </a:t>
              </a:r>
            </a:p>
            <a:p>
              <a:pPr marL="0" marR="0" lvl="0" indent="0" algn="ctr" defTabSz="914217" rtl="0" eaLnBrk="1" fontAlgn="auto" latinLnBrk="0" hangingPunct="1">
                <a:lnSpc>
                  <a:spcPct val="100000"/>
                </a:lnSpc>
                <a:spcBef>
                  <a:spcPts val="0"/>
                </a:spcBef>
                <a:spcAft>
                  <a:spcPts val="0"/>
                </a:spcAft>
                <a:buClr>
                  <a:srgbClr val="FF0000"/>
                </a:buClr>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hlinkClick r:id="rId3"/>
                </a:rPr>
                <a:t>https://redis.io/commands/hset</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endParaRPr kumimoji="0" lang="pt-BR" sz="1400"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10" name="Picture 2" descr="Resultado de imagem para web lin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478" y="5406312"/>
              <a:ext cx="1145530" cy="1034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4979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683" r="16701"/>
          <a:stretch/>
        </p:blipFill>
        <p:spPr>
          <a:xfrm>
            <a:off x="4120177" y="1529138"/>
            <a:ext cx="4199797" cy="2531097"/>
          </a:xfrm>
          <a:prstGeom prst="rect">
            <a:avLst/>
          </a:prstGeom>
        </p:spPr>
      </p:pic>
      <p:sp>
        <p:nvSpPr>
          <p:cNvPr id="6" name="Retângulo 2">
            <a:extLst>
              <a:ext uri="{FF2B5EF4-FFF2-40B4-BE49-F238E27FC236}">
                <a16:creationId xmlns:a16="http://schemas.microsoft.com/office/drawing/2014/main" id="{1C5B425C-E7E1-4457-84ED-F589011A3E15}"/>
              </a:ext>
            </a:extLst>
          </p:cNvPr>
          <p:cNvSpPr>
            <a:spLocks noChangeArrowheads="1"/>
          </p:cNvSpPr>
          <p:nvPr/>
        </p:nvSpPr>
        <p:spPr bwMode="auto">
          <a:xfrm>
            <a:off x="323528" y="260648"/>
            <a:ext cx="70567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Criando</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Objetos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BitMaps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p>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pt-BR" altLang="pt-BR" sz="20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ReDis</a:t>
            </a:r>
            <a:endParaRPr kumimoji="0" lang="en-US" altLang="pt-BR" sz="2000" b="1" i="1"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endParaRPr>
          </a:p>
        </p:txBody>
      </p:sp>
      <p:pic>
        <p:nvPicPr>
          <p:cNvPr id="7" name="Imagem 6">
            <a:extLst>
              <a:ext uri="{FF2B5EF4-FFF2-40B4-BE49-F238E27FC236}">
                <a16:creationId xmlns:a16="http://schemas.microsoft.com/office/drawing/2014/main" id="{545462CD-7E57-47FB-92A5-D21314626935}"/>
              </a:ext>
            </a:extLst>
          </p:cNvPr>
          <p:cNvPicPr>
            <a:picLocks noChangeAspect="1"/>
          </p:cNvPicPr>
          <p:nvPr/>
        </p:nvPicPr>
        <p:blipFill>
          <a:blip r:embed="rId4"/>
          <a:stretch>
            <a:fillRect/>
          </a:stretch>
        </p:blipFill>
        <p:spPr>
          <a:xfrm>
            <a:off x="971600" y="4209354"/>
            <a:ext cx="4091938" cy="1584343"/>
          </a:xfrm>
          <a:prstGeom prst="rect">
            <a:avLst/>
          </a:prstGeom>
        </p:spPr>
      </p:pic>
    </p:spTree>
    <p:extLst>
      <p:ext uri="{BB962C8B-B14F-4D97-AF65-F5344CB8AC3E}">
        <p14:creationId xmlns:p14="http://schemas.microsoft.com/office/powerpoint/2010/main" val="20935213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Trabalhando com Bitmaps</a:t>
            </a:r>
            <a:endParaRPr lang="en-US" dirty="0"/>
          </a:p>
        </p:txBody>
      </p:sp>
      <p:sp>
        <p:nvSpPr>
          <p:cNvPr id="5" name="CaixaDeTexto 5"/>
          <p:cNvSpPr txBox="1"/>
          <p:nvPr/>
        </p:nvSpPr>
        <p:spPr>
          <a:xfrm>
            <a:off x="755447" y="1344826"/>
            <a:ext cx="7331347" cy="1938655"/>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Os bitmaps não são um tipo de dados real, mas um conjunto de operações orientadas por bits definidas no tipo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Como as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strings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são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blobs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seguros binários e seu comprimento máximo é de 512 MB, eles são adequados para configurar até 232 bits diferentes.</a:t>
            </a:r>
          </a:p>
        </p:txBody>
      </p:sp>
      <p:pic>
        <p:nvPicPr>
          <p:cNvPr id="6" name="Picture 5"/>
          <p:cNvPicPr>
            <a:picLocks noChangeAspect="1"/>
          </p:cNvPicPr>
          <p:nvPr/>
        </p:nvPicPr>
        <p:blipFill>
          <a:blip r:embed="rId3"/>
          <a:stretch>
            <a:fillRect/>
          </a:stretch>
        </p:blipFill>
        <p:spPr>
          <a:xfrm>
            <a:off x="5653247" y="3935684"/>
            <a:ext cx="2142753" cy="2142753"/>
          </a:xfrm>
          <a:prstGeom prst="rect">
            <a:avLst/>
          </a:prstGeom>
        </p:spPr>
      </p:pic>
    </p:spTree>
    <p:extLst>
      <p:ext uri="{BB962C8B-B14F-4D97-AF65-F5344CB8AC3E}">
        <p14:creationId xmlns:p14="http://schemas.microsoft.com/office/powerpoint/2010/main" val="7648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Entendendo o porquê da existência de chave-valor.</a:t>
            </a:r>
          </a:p>
          <a:p>
            <a:pPr marL="342900" lvl="1" indent="0" algn="just">
              <a:buNone/>
            </a:pPr>
            <a:endParaRPr lang="pt-BR" sz="2000" b="0" i="0" dirty="0"/>
          </a:p>
          <a:p>
            <a:r>
              <a:rPr lang="pt-BR" sz="2000" b="0" i="0" dirty="0"/>
              <a:t>Para simplificar, podemos pensar em algo como várias gavetas, onde cada gaveta possui um nome, que não pode se repetir e dentro de cada gaveta possui um valor que representa a mesma. </a:t>
            </a:r>
          </a:p>
          <a:p>
            <a:r>
              <a:rPr lang="pt-BR" sz="2000" b="0" i="0" dirty="0"/>
              <a:t>Por exemplo, cada gaveta representa o nome de uma pessoa e dentro dela possui a data de nascimento (entre outros dados), então se eu quero saber quando a Jane nasceu, vamos a gaveta “Jane Doe” e pego o valor, no caso, 18 de Abril de 1978. Simples assim.</a:t>
            </a:r>
          </a:p>
          <a:p>
            <a:r>
              <a:rPr lang="pt-BR" sz="2000" b="0" i="0" dirty="0"/>
              <a:t>Note que as gavetas não precisam ter os mesmos dados. Note que uma gaveta pode ter uma outra gaveta (ou mesmo um outro armário) dentro dela.</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Chave Valor</a:t>
            </a:r>
          </a:p>
        </p:txBody>
      </p:sp>
      <p:pic>
        <p:nvPicPr>
          <p:cNvPr id="6146" name="Picture 2" descr="Imagem relacionada">
            <a:extLst>
              <a:ext uri="{FF2B5EF4-FFF2-40B4-BE49-F238E27FC236}">
                <a16:creationId xmlns:a16="http://schemas.microsoft.com/office/drawing/2014/main" id="{A5322AC7-A368-4809-9F57-8585AAE1A6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614" y="4365104"/>
            <a:ext cx="1114358" cy="148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2778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dirty="0" err="1">
                <a:solidFill>
                  <a:schemeClr val="bg2"/>
                </a:solidFill>
              </a:rPr>
              <a:t>ReDis</a:t>
            </a:r>
            <a:r>
              <a:rPr lang="pt-BR" dirty="0">
                <a:solidFill>
                  <a:schemeClr val="bg2"/>
                </a:solidFill>
              </a:rPr>
              <a:t>: Operando com Bitmaps</a:t>
            </a:r>
            <a:endParaRPr lang="en-US" dirty="0">
              <a:solidFill>
                <a:schemeClr val="bg2"/>
              </a:solidFill>
            </a:endParaRPr>
          </a:p>
        </p:txBody>
      </p:sp>
      <p:sp>
        <p:nvSpPr>
          <p:cNvPr id="5" name="CaixaDeTexto 5"/>
          <p:cNvSpPr txBox="1"/>
          <p:nvPr/>
        </p:nvSpPr>
        <p:spPr>
          <a:xfrm>
            <a:off x="755447" y="920692"/>
            <a:ext cx="7331347" cy="316954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SETBIT e GETBIT:</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755447" y="1823423"/>
            <a:ext cx="7645307" cy="249536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SETBIT</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key 10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GETBIT</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key 10</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kumimoji="0" lang="en-US" sz="1800" b="1" i="0" u="none" strike="noStrike" kern="0" cap="none" spc="0" normalizeH="0" baseline="0" noProof="0" dirty="0">
                <a:ln>
                  <a:noFill/>
                </a:ln>
                <a:solidFill>
                  <a:srgbClr val="000000"/>
                </a:solidFill>
                <a:effectLst/>
                <a:uLnTx/>
                <a:uFillTx/>
                <a:latin typeface="Arial"/>
                <a:ea typeface="+mn-ea"/>
                <a:cs typeface="+mn-cs"/>
                <a:sym typeface="Arial"/>
              </a:rPr>
              <a:t>GETBIT</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key 11</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(integer) 0</a:t>
            </a:r>
            <a:endParaRPr kumimoji="0" lang="sv-SE"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736888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Operando com Bitmaps</a:t>
            </a:r>
            <a:endParaRPr lang="en-US" dirty="0"/>
          </a:p>
        </p:txBody>
      </p:sp>
      <p:sp>
        <p:nvSpPr>
          <p:cNvPr id="5" name="CaixaDeTexto 5"/>
          <p:cNvSpPr txBox="1"/>
          <p:nvPr/>
        </p:nvSpPr>
        <p:spPr>
          <a:xfrm>
            <a:off x="863493" y="1859867"/>
            <a:ext cx="7331347" cy="224637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Alguns use cases para Bitmaps:</a:t>
            </a: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Análise em tempo real de todos os tipos;</a:t>
            </a: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342831" marR="0" lvl="0" indent="-342831" algn="l" defTabSz="914217" rtl="0" eaLnBrk="1" fontAlgn="auto" latinLnBrk="0" hangingPunct="1">
              <a:lnSpc>
                <a:spcPct val="100000"/>
              </a:lnSpc>
              <a:spcBef>
                <a:spcPts val="0"/>
              </a:spcBef>
              <a:spcAft>
                <a:spcPts val="0"/>
              </a:spcAft>
              <a:buClr>
                <a:srgbClr val="FF0000"/>
              </a:buClr>
              <a:buSzTx/>
              <a:buFont typeface="Wingdings" panose="05000000000000000000" pitchFamily="2" charset="2"/>
              <a:buChar char="ü"/>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Armazenamento de informações booleanas de alto desempenho, porém com alto desempenho, associadas a </a:t>
            </a: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IDs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de objetos.</a:t>
            </a:r>
          </a:p>
        </p:txBody>
      </p:sp>
    </p:spTree>
    <p:extLst>
      <p:ext uri="{BB962C8B-B14F-4D97-AF65-F5344CB8AC3E}">
        <p14:creationId xmlns:p14="http://schemas.microsoft.com/office/powerpoint/2010/main" val="4192247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683" r="16701"/>
          <a:stretch/>
        </p:blipFill>
        <p:spPr>
          <a:xfrm>
            <a:off x="4120177" y="1529138"/>
            <a:ext cx="4199797" cy="2531097"/>
          </a:xfrm>
          <a:prstGeom prst="rect">
            <a:avLst/>
          </a:prstGeom>
        </p:spPr>
      </p:pic>
      <p:sp>
        <p:nvSpPr>
          <p:cNvPr id="6" name="Retângulo 2">
            <a:extLst>
              <a:ext uri="{FF2B5EF4-FFF2-40B4-BE49-F238E27FC236}">
                <a16:creationId xmlns:a16="http://schemas.microsoft.com/office/drawing/2014/main" id="{1C5B425C-E7E1-4457-84ED-F589011A3E15}"/>
              </a:ext>
            </a:extLst>
          </p:cNvPr>
          <p:cNvSpPr>
            <a:spLocks noChangeArrowheads="1"/>
          </p:cNvSpPr>
          <p:nvPr/>
        </p:nvSpPr>
        <p:spPr bwMode="auto">
          <a:xfrm>
            <a:off x="323528" y="260648"/>
            <a:ext cx="70567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C0128"/>
              </a:buClr>
              <a:buSzPct val="100000"/>
              <a:buFont typeface="Wingdings" panose="05000000000000000000" pitchFamily="2" charset="2"/>
              <a:buChar char="ü"/>
              <a:defRPr sz="2400">
                <a:solidFill>
                  <a:schemeClr val="tx1"/>
                </a:solidFill>
                <a:latin typeface="Arial" panose="020B0604020202020204" pitchFamily="34" charset="0"/>
              </a:defRPr>
            </a:lvl1pPr>
            <a:lvl2pPr marL="742950" indent="-285750">
              <a:spcBef>
                <a:spcPct val="20000"/>
              </a:spcBef>
              <a:buClr>
                <a:srgbClr val="FC0128"/>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FC0128"/>
              </a:buClr>
              <a:buSzPct val="100000"/>
              <a:buChar char="•"/>
              <a:defRPr>
                <a:solidFill>
                  <a:schemeClr val="tx1"/>
                </a:solidFill>
                <a:latin typeface="Arial" panose="020B0604020202020204" pitchFamily="34" charset="0"/>
              </a:defRPr>
            </a:lvl3pPr>
            <a:lvl4pPr marL="1600200" indent="-228600">
              <a:spcBef>
                <a:spcPct val="20000"/>
              </a:spcBef>
              <a:buClr>
                <a:srgbClr val="FC0128"/>
              </a:buClr>
              <a:buSzPct val="100000"/>
              <a:buFont typeface="Wingdings" panose="05000000000000000000" pitchFamily="2" charset="2"/>
              <a:buChar char="û"/>
              <a:defRPr sz="1600">
                <a:solidFill>
                  <a:schemeClr val="tx1"/>
                </a:solidFill>
                <a:latin typeface="Arial" panose="020B0604020202020204" pitchFamily="34" charset="0"/>
              </a:defRPr>
            </a:lvl4pPr>
            <a:lvl5pPr marL="2057400" indent="-228600">
              <a:spcBef>
                <a:spcPct val="20000"/>
              </a:spcBef>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Arial" panose="020B0604020202020204" pitchFamily="34" charset="0"/>
              </a:defRPr>
            </a:lvl9pPr>
          </a:lstStyle>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Criando</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a:t>
            </a:r>
            <a:r>
              <a:rPr kumimoji="0" lang="en-US" altLang="pt-BR"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Objetos</a:t>
            </a:r>
            <a:r>
              <a:rPr kumimoji="0" lang="en-US" altLang="pt-BR"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rPr>
              <a:t> (Geo) </a:t>
            </a:r>
          </a:p>
          <a:p>
            <a:pPr marL="0" marR="0" lvl="0" indent="0" algn="l" defTabSz="914217"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pt-BR" altLang="pt-BR" sz="20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Arial"/>
                <a:sym typeface="Arial"/>
              </a:rPr>
              <a:t>ReDis</a:t>
            </a:r>
            <a:endParaRPr kumimoji="0" lang="en-US" altLang="pt-BR" sz="2000" b="1" i="1" u="none" strike="noStrike" kern="1200" cap="none" spc="0" normalizeH="0" baseline="0" noProof="0" dirty="0">
              <a:ln>
                <a:noFill/>
              </a:ln>
              <a:solidFill>
                <a:srgbClr val="000000"/>
              </a:solidFill>
              <a:effectLst/>
              <a:uLnTx/>
              <a:uFillTx/>
              <a:latin typeface="Calibri" panose="020F0502020204030204" pitchFamily="34" charset="0"/>
              <a:ea typeface="+mn-ea"/>
              <a:cs typeface="Arial"/>
              <a:sym typeface="Arial"/>
            </a:endParaRPr>
          </a:p>
        </p:txBody>
      </p:sp>
      <p:pic>
        <p:nvPicPr>
          <p:cNvPr id="7" name="Imagem 6">
            <a:extLst>
              <a:ext uri="{FF2B5EF4-FFF2-40B4-BE49-F238E27FC236}">
                <a16:creationId xmlns:a16="http://schemas.microsoft.com/office/drawing/2014/main" id="{545462CD-7E57-47FB-92A5-D21314626935}"/>
              </a:ext>
            </a:extLst>
          </p:cNvPr>
          <p:cNvPicPr>
            <a:picLocks noChangeAspect="1"/>
          </p:cNvPicPr>
          <p:nvPr/>
        </p:nvPicPr>
        <p:blipFill>
          <a:blip r:embed="rId4"/>
          <a:stretch>
            <a:fillRect/>
          </a:stretch>
        </p:blipFill>
        <p:spPr>
          <a:xfrm>
            <a:off x="971600" y="4209354"/>
            <a:ext cx="4091938" cy="1584343"/>
          </a:xfrm>
          <a:prstGeom prst="rect">
            <a:avLst/>
          </a:prstGeom>
        </p:spPr>
      </p:pic>
    </p:spTree>
    <p:extLst>
      <p:ext uri="{BB962C8B-B14F-4D97-AF65-F5344CB8AC3E}">
        <p14:creationId xmlns:p14="http://schemas.microsoft.com/office/powerpoint/2010/main" val="2262439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Trabalhando com Dados </a:t>
            </a:r>
            <a:r>
              <a:rPr lang="pt-BR" dirty="0" err="1"/>
              <a:t>Geo</a:t>
            </a:r>
            <a:endParaRPr lang="en-US" dirty="0"/>
          </a:p>
        </p:txBody>
      </p:sp>
      <p:sp>
        <p:nvSpPr>
          <p:cNvPr id="5" name="CaixaDeTexto 5"/>
          <p:cNvSpPr txBox="1"/>
          <p:nvPr/>
        </p:nvSpPr>
        <p:spPr>
          <a:xfrm>
            <a:off x="755447" y="1344826"/>
            <a:ext cx="7331347" cy="317009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Coordenadas geográficas são processadas como outros dados, todavia podem ser trabalhados de maneira geográfica.</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lang="pt-BR" sz="2000" b="0" i="0" kern="0" dirty="0">
              <a:solidFill>
                <a:srgbClr val="000000"/>
              </a:solidFill>
              <a:latin typeface="Arial"/>
              <a:cs typeface="Arial"/>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lang="pt-BR" sz="2000" b="0" i="0" kern="0" dirty="0">
                <a:solidFill>
                  <a:srgbClr val="000000"/>
                </a:solidFill>
                <a:latin typeface="Arial"/>
                <a:cs typeface="Arial"/>
                <a:sym typeface="Arial"/>
              </a:rPr>
              <a:t>Basicamente, devemos informar latitude, longitude e o nome de uma localidade. </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lang="pt-BR" sz="2000" b="0" i="0" kern="0" dirty="0">
              <a:solidFill>
                <a:srgbClr val="000000"/>
              </a:solidFill>
              <a:latin typeface="Arial"/>
              <a:cs typeface="Arial"/>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r>
              <a:rPr lang="pt-BR" sz="2000" b="0" i="0" kern="0" dirty="0">
                <a:solidFill>
                  <a:srgbClr val="000000"/>
                </a:solidFill>
                <a:latin typeface="Arial"/>
                <a:cs typeface="Arial"/>
                <a:sym typeface="Arial"/>
              </a:rPr>
              <a:t>A partir daí serão possíveis uma série de operações relativas a distâncias em linha reta, em raio, entre outras possibilidades.</a:t>
            </a: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00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4098" name="Picture 2" descr="Resultado de imagem para planeta terra">
            <a:extLst>
              <a:ext uri="{FF2B5EF4-FFF2-40B4-BE49-F238E27FC236}">
                <a16:creationId xmlns:a16="http://schemas.microsoft.com/office/drawing/2014/main" id="{06B5F6E4-BDF1-48EF-BF55-E388F0A99D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0034" y="4149080"/>
            <a:ext cx="1993520" cy="171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52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Operando com Geográficos</a:t>
            </a:r>
            <a:endParaRPr lang="en-US" sz="2400" dirty="0">
              <a:solidFill>
                <a:schemeClr val="bg2"/>
              </a:solidFill>
            </a:endParaRPr>
          </a:p>
        </p:txBody>
      </p:sp>
      <p:sp>
        <p:nvSpPr>
          <p:cNvPr id="5" name="CaixaDeTexto 5"/>
          <p:cNvSpPr txBox="1"/>
          <p:nvPr/>
        </p:nvSpPr>
        <p:spPr>
          <a:xfrm>
            <a:off x="755447" y="920692"/>
            <a:ext cx="7331347" cy="316954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Comando </a:t>
            </a:r>
            <a:r>
              <a:rPr lang="pt-BR" sz="2000" b="0" i="0" kern="0" dirty="0">
                <a:solidFill>
                  <a:srgbClr val="000000"/>
                </a:solidFill>
                <a:latin typeface="Arial"/>
                <a:cs typeface="Arial"/>
                <a:sym typeface="Arial"/>
              </a:rPr>
              <a:t>GEOADD</a:t>
            </a: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539488" y="1582769"/>
            <a:ext cx="8065024" cy="249536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217" eaLnBrk="1" fontAlgn="auto" hangingPunct="1">
              <a:spcBef>
                <a:spcPts val="0"/>
              </a:spcBef>
              <a:spcAft>
                <a:spcPts val="0"/>
              </a:spcAft>
              <a:buClr>
                <a:srgbClr val="000000"/>
              </a:buClr>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lang="it-IT" sz="1600" i="0" kern="0" dirty="0">
                <a:solidFill>
                  <a:srgbClr val="000000"/>
                </a:solidFill>
                <a:sym typeface="Arial"/>
              </a:rPr>
              <a:t>GEOADD</a:t>
            </a:r>
            <a:r>
              <a:rPr lang="it-IT" sz="1600" b="0" i="0" kern="0" dirty="0">
                <a:solidFill>
                  <a:srgbClr val="000000"/>
                </a:solidFill>
                <a:sym typeface="Arial"/>
              </a:rPr>
              <a:t> Sicily 13.361389 38.115556 "Palermo" 15.087269 37.502669 "Catania"</a:t>
            </a:r>
          </a:p>
          <a:p>
            <a:pPr lvl="0" defTabSz="914217" eaLnBrk="1" fontAlgn="auto" hangingPunct="1">
              <a:spcBef>
                <a:spcPts val="0"/>
              </a:spcBef>
              <a:spcAft>
                <a:spcPts val="0"/>
              </a:spcAft>
              <a:buClr>
                <a:srgbClr val="000000"/>
              </a:buClr>
              <a:defRPr/>
            </a:pPr>
            <a:r>
              <a:rPr lang="it-IT" sz="1600" b="0" i="0" kern="0" dirty="0">
                <a:solidFill>
                  <a:srgbClr val="000000"/>
                </a:solidFill>
                <a:sym typeface="Arial"/>
              </a:rPr>
              <a:t>(integer) 2</a:t>
            </a: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 </a:t>
            </a:r>
            <a:endParaRPr kumimoji="0" lang="sv-SE" sz="1600" b="0" i="0" u="none" strike="noStrike" kern="0" cap="none" spc="0" normalizeH="0" baseline="0" noProof="0" dirty="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562089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Operando com Geográficos</a:t>
            </a:r>
            <a:endParaRPr lang="en-US" sz="2400" dirty="0">
              <a:solidFill>
                <a:schemeClr val="bg2"/>
              </a:solidFill>
            </a:endParaRPr>
          </a:p>
        </p:txBody>
      </p:sp>
      <p:sp>
        <p:nvSpPr>
          <p:cNvPr id="5" name="CaixaDeTexto 5"/>
          <p:cNvSpPr txBox="1"/>
          <p:nvPr/>
        </p:nvSpPr>
        <p:spPr>
          <a:xfrm>
            <a:off x="755447" y="920692"/>
            <a:ext cx="7331347" cy="316954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
                <a:srgbClr val="FF0000"/>
              </a:buClr>
              <a:buSzTx/>
              <a:buFontTx/>
              <a:buNone/>
              <a:tabLst/>
              <a:defRPr/>
            </a:pPr>
            <a:r>
              <a:rPr kumimoji="0" lang="pt-BR" sz="2000" b="0" i="0" u="none" strike="noStrike" kern="0" cap="none" spc="0" normalizeH="0" baseline="0" noProof="0" dirty="0" err="1">
                <a:ln>
                  <a:noFill/>
                </a:ln>
                <a:solidFill>
                  <a:srgbClr val="000000"/>
                </a:solidFill>
                <a:effectLst/>
                <a:uLnTx/>
                <a:uFillTx/>
                <a:latin typeface="Arial"/>
                <a:ea typeface="+mn-ea"/>
                <a:cs typeface="Arial"/>
                <a:sym typeface="Arial"/>
              </a:rPr>
              <a:t>ComandoS</a:t>
            </a:r>
            <a:r>
              <a:rPr kumimoji="0" lang="pt-BR" sz="2000" b="0" i="0" u="none" strike="noStrike" kern="0" cap="none" spc="0" normalizeH="0" baseline="0" noProof="0" dirty="0">
                <a:ln>
                  <a:noFill/>
                </a:ln>
                <a:solidFill>
                  <a:srgbClr val="000000"/>
                </a:solidFill>
                <a:effectLst/>
                <a:uLnTx/>
                <a:uFillTx/>
                <a:latin typeface="Arial"/>
                <a:ea typeface="+mn-ea"/>
                <a:cs typeface="Arial"/>
                <a:sym typeface="Arial"/>
              </a:rPr>
              <a:t> </a:t>
            </a:r>
            <a:r>
              <a:rPr lang="pt-BR" sz="2000" b="0" i="0" kern="0" dirty="0">
                <a:solidFill>
                  <a:srgbClr val="000000"/>
                </a:solidFill>
                <a:latin typeface="Arial"/>
                <a:cs typeface="Arial"/>
                <a:sym typeface="Arial"/>
              </a:rPr>
              <a:t>GEODIST e GEORADIUS</a:t>
            </a: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217" rtl="0" eaLnBrk="1" fontAlgn="auto" latinLnBrk="0" hangingPunct="1">
              <a:lnSpc>
                <a:spcPct val="100000"/>
              </a:lnSpc>
              <a:spcBef>
                <a:spcPts val="0"/>
              </a:spcBef>
              <a:spcAft>
                <a:spcPts val="0"/>
              </a:spcAft>
              <a:buClr>
                <a:srgbClr val="FF0000"/>
              </a:buClr>
              <a:buSzTx/>
              <a:buFontTx/>
              <a:buNone/>
              <a:tabLst/>
              <a:defRPr/>
            </a:pPr>
            <a:endParaRPr kumimoji="0" lang="pt-BR"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Rectangle 5"/>
          <p:cNvSpPr/>
          <p:nvPr/>
        </p:nvSpPr>
        <p:spPr>
          <a:xfrm>
            <a:off x="539488" y="1582769"/>
            <a:ext cx="8065024" cy="2495361"/>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217" eaLnBrk="1" fontAlgn="auto" hangingPunct="1">
              <a:spcBef>
                <a:spcPts val="0"/>
              </a:spcBef>
              <a:spcAft>
                <a:spcPts val="0"/>
              </a:spcAft>
              <a:buClr>
                <a:srgbClr val="000000"/>
              </a:buClr>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&gt; </a:t>
            </a:r>
            <a:r>
              <a:rPr lang="it-IT" sz="1600" i="0" kern="0" dirty="0">
                <a:solidFill>
                  <a:srgbClr val="000000"/>
                </a:solidFill>
                <a:sym typeface="Arial"/>
              </a:rPr>
              <a:t>&gt; GEODIST </a:t>
            </a:r>
            <a:r>
              <a:rPr lang="it-IT" sz="1600" b="0" i="0" kern="0" dirty="0">
                <a:solidFill>
                  <a:srgbClr val="000000"/>
                </a:solidFill>
                <a:sym typeface="Arial"/>
              </a:rPr>
              <a:t>Sicily Palermo Catania</a:t>
            </a:r>
          </a:p>
          <a:p>
            <a:pPr lvl="0" defTabSz="914217" eaLnBrk="1" fontAlgn="auto" hangingPunct="1">
              <a:spcBef>
                <a:spcPts val="0"/>
              </a:spcBef>
              <a:spcAft>
                <a:spcPts val="0"/>
              </a:spcAft>
              <a:buClr>
                <a:srgbClr val="000000"/>
              </a:buClr>
              <a:defRPr/>
            </a:pPr>
            <a:r>
              <a:rPr lang="it-IT" sz="1600" b="0" i="0" kern="0" dirty="0">
                <a:solidFill>
                  <a:srgbClr val="000000"/>
                </a:solidFill>
                <a:sym typeface="Arial"/>
              </a:rPr>
              <a:t>"166274.1516"</a:t>
            </a:r>
          </a:p>
          <a:p>
            <a:pPr lvl="0" defTabSz="914217" eaLnBrk="1" fontAlgn="auto" hangingPunct="1">
              <a:spcBef>
                <a:spcPts val="0"/>
              </a:spcBef>
              <a:spcAft>
                <a:spcPts val="0"/>
              </a:spcAft>
              <a:buClr>
                <a:srgbClr val="000000"/>
              </a:buClr>
              <a:defRPr/>
            </a:pPr>
            <a:r>
              <a:rPr lang="it-IT" sz="1600" i="0" kern="0" dirty="0">
                <a:solidFill>
                  <a:srgbClr val="000000"/>
                </a:solidFill>
                <a:sym typeface="Arial"/>
              </a:rPr>
              <a:t>&gt; GEORADIUS </a:t>
            </a:r>
            <a:r>
              <a:rPr lang="it-IT" sz="1600" b="0" i="0" kern="0" dirty="0">
                <a:solidFill>
                  <a:srgbClr val="000000"/>
                </a:solidFill>
                <a:sym typeface="Arial"/>
              </a:rPr>
              <a:t>Sicily 15 37 100 km</a:t>
            </a:r>
          </a:p>
          <a:p>
            <a:pPr lvl="0" defTabSz="914217" eaLnBrk="1" fontAlgn="auto" hangingPunct="1">
              <a:spcBef>
                <a:spcPts val="0"/>
              </a:spcBef>
              <a:spcAft>
                <a:spcPts val="0"/>
              </a:spcAft>
              <a:buClr>
                <a:srgbClr val="000000"/>
              </a:buClr>
              <a:defRPr/>
            </a:pPr>
            <a:r>
              <a:rPr lang="it-IT" sz="1600" b="0" i="0" kern="0" dirty="0">
                <a:solidFill>
                  <a:srgbClr val="000000"/>
                </a:solidFill>
                <a:sym typeface="Arial"/>
              </a:rPr>
              <a:t>1) "Catania"</a:t>
            </a:r>
          </a:p>
          <a:p>
            <a:pPr lvl="0" defTabSz="914217" eaLnBrk="1" fontAlgn="auto" hangingPunct="1">
              <a:spcBef>
                <a:spcPts val="0"/>
              </a:spcBef>
              <a:spcAft>
                <a:spcPts val="0"/>
              </a:spcAft>
              <a:buClr>
                <a:srgbClr val="000000"/>
              </a:buClr>
              <a:defRPr/>
            </a:pPr>
            <a:r>
              <a:rPr lang="it-IT" sz="1600" i="0" kern="0" dirty="0">
                <a:solidFill>
                  <a:srgbClr val="000000"/>
                </a:solidFill>
                <a:sym typeface="Arial"/>
              </a:rPr>
              <a:t>&gt; GEORADIUS </a:t>
            </a:r>
            <a:r>
              <a:rPr lang="it-IT" sz="1600" b="0" i="0" kern="0" dirty="0">
                <a:solidFill>
                  <a:srgbClr val="000000"/>
                </a:solidFill>
                <a:sym typeface="Arial"/>
              </a:rPr>
              <a:t>Sicily 15 37 200 km</a:t>
            </a:r>
          </a:p>
          <a:p>
            <a:pPr lvl="0" defTabSz="914217" eaLnBrk="1" fontAlgn="auto" hangingPunct="1">
              <a:spcBef>
                <a:spcPts val="0"/>
              </a:spcBef>
              <a:spcAft>
                <a:spcPts val="0"/>
              </a:spcAft>
              <a:buClr>
                <a:srgbClr val="000000"/>
              </a:buClr>
              <a:defRPr/>
            </a:pPr>
            <a:r>
              <a:rPr lang="it-IT" sz="1600" b="0" i="0" kern="0" dirty="0">
                <a:solidFill>
                  <a:srgbClr val="000000"/>
                </a:solidFill>
                <a:sym typeface="Arial"/>
              </a:rPr>
              <a:t>1) "Palermo"</a:t>
            </a:r>
          </a:p>
          <a:p>
            <a:pPr lvl="0" defTabSz="914217" eaLnBrk="1" fontAlgn="auto" hangingPunct="1">
              <a:spcBef>
                <a:spcPts val="0"/>
              </a:spcBef>
              <a:spcAft>
                <a:spcPts val="0"/>
              </a:spcAft>
              <a:buClr>
                <a:srgbClr val="000000"/>
              </a:buClr>
              <a:defRPr/>
            </a:pPr>
            <a:r>
              <a:rPr lang="it-IT" sz="1600" b="0" i="0" kern="0" dirty="0">
                <a:solidFill>
                  <a:srgbClr val="000000"/>
                </a:solidFill>
                <a:sym typeface="Arial"/>
              </a:rPr>
              <a:t>2) "Catania"</a:t>
            </a:r>
          </a:p>
        </p:txBody>
      </p:sp>
    </p:spTree>
    <p:extLst>
      <p:ext uri="{BB962C8B-B14F-4D97-AF65-F5344CB8AC3E}">
        <p14:creationId xmlns:p14="http://schemas.microsoft.com/office/powerpoint/2010/main" val="3059402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6228184" y="5445224"/>
            <a:ext cx="4932040" cy="461665"/>
          </a:xfrm>
          <a:prstGeom prst="rect">
            <a:avLst/>
          </a:prstGeom>
          <a:noFill/>
        </p:spPr>
        <p:txBody>
          <a:bodyPr wrap="square" rtlCol="0">
            <a:spAutoFit/>
          </a:bodyPr>
          <a:lstStyle/>
          <a:p>
            <a:r>
              <a:rPr lang="pt-BR" sz="2400" i="0" dirty="0">
                <a:solidFill>
                  <a:schemeClr val="bg2"/>
                </a:solidFill>
              </a:rPr>
              <a:t>Mas, o que é o redis?</a:t>
            </a:r>
          </a:p>
        </p:txBody>
      </p:sp>
    </p:spTree>
    <p:extLst>
      <p:ext uri="{BB962C8B-B14F-4D97-AF65-F5344CB8AC3E}">
        <p14:creationId xmlns:p14="http://schemas.microsoft.com/office/powerpoint/2010/main" val="42108224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O que é?</a:t>
            </a:r>
            <a:endParaRPr lang="en-US" dirty="0"/>
          </a:p>
        </p:txBody>
      </p:sp>
      <p:sp>
        <p:nvSpPr>
          <p:cNvPr id="3" name="Content Placeholder 2"/>
          <p:cNvSpPr>
            <a:spLocks noGrp="1"/>
          </p:cNvSpPr>
          <p:nvPr>
            <p:ph idx="1"/>
          </p:nvPr>
        </p:nvSpPr>
        <p:spPr>
          <a:xfrm>
            <a:off x="1180525" y="1154492"/>
            <a:ext cx="4917376" cy="4593270"/>
          </a:xfrm>
        </p:spPr>
        <p:txBody>
          <a:bodyPr/>
          <a:lstStyle/>
          <a:p>
            <a:pPr marL="0" indent="0">
              <a:buNone/>
            </a:pPr>
            <a:r>
              <a:rPr lang="pt-BR" sz="2000" b="1" dirty="0"/>
              <a:t>Remote </a:t>
            </a:r>
            <a:r>
              <a:rPr lang="pt-BR" sz="2000" b="1" dirty="0" err="1"/>
              <a:t>Dictionary</a:t>
            </a:r>
            <a:r>
              <a:rPr lang="pt-BR" sz="2000" b="1" dirty="0"/>
              <a:t> Server</a:t>
            </a:r>
          </a:p>
          <a:p>
            <a:pPr marL="0" indent="0">
              <a:buNone/>
            </a:pPr>
            <a:endParaRPr lang="pt-BR" sz="2000" dirty="0"/>
          </a:p>
          <a:p>
            <a:pPr marL="0" indent="0">
              <a:buNone/>
            </a:pPr>
            <a:r>
              <a:rPr lang="pt-BR" sz="2000" dirty="0"/>
              <a:t>O Redis é um banco de dados </a:t>
            </a:r>
            <a:r>
              <a:rPr lang="pt-BR" sz="2000" b="1" dirty="0" err="1"/>
              <a:t>NoSQL</a:t>
            </a:r>
            <a:r>
              <a:rPr lang="pt-BR" sz="2000" dirty="0"/>
              <a:t> que segue o princípio do armazenamento de valores-chave. O armazenamento de valor-chave fornece a capacidade de armazenar alguns dados chamados de valor, dentro de uma chave.</a:t>
            </a:r>
          </a:p>
          <a:p>
            <a:endParaRPr lang="pt-BR" sz="2000" dirty="0"/>
          </a:p>
          <a:p>
            <a:pPr marL="0" indent="0">
              <a:buNone/>
            </a:pPr>
            <a:r>
              <a:rPr lang="pt-BR" sz="2000" dirty="0"/>
              <a:t>O Redis suporta vários tipos de estruturas de dados, como </a:t>
            </a:r>
            <a:r>
              <a:rPr lang="pt-BR" sz="2000" dirty="0" err="1"/>
              <a:t>strings</a:t>
            </a:r>
            <a:r>
              <a:rPr lang="pt-BR" sz="2000" dirty="0"/>
              <a:t>, </a:t>
            </a:r>
            <a:r>
              <a:rPr lang="pt-BR" sz="2000" dirty="0" err="1"/>
              <a:t>hashes</a:t>
            </a:r>
            <a:r>
              <a:rPr lang="pt-BR" sz="2000" dirty="0"/>
              <a:t>, listas, conjuntos, conjuntos de classificação, bitmaps, </a:t>
            </a:r>
            <a:r>
              <a:rPr lang="pt-BR" sz="2000" dirty="0" err="1"/>
              <a:t>hiperloglogs</a:t>
            </a:r>
            <a:r>
              <a:rPr lang="pt-BR" sz="2000" dirty="0"/>
              <a:t> e índices </a:t>
            </a:r>
            <a:r>
              <a:rPr lang="pt-BR" sz="2000" dirty="0" err="1"/>
              <a:t>geoespaciais</a:t>
            </a:r>
            <a:r>
              <a:rPr lang="pt-BR" sz="2000" dirty="0"/>
              <a:t> com consultas </a:t>
            </a:r>
            <a:r>
              <a:rPr lang="pt-BR" sz="2000" dirty="0" err="1"/>
              <a:t>radius</a:t>
            </a:r>
            <a:r>
              <a:rPr lang="pt-BR" sz="2000" dirty="0"/>
              <a:t>.</a:t>
            </a:r>
            <a:endParaRPr lang="en-US" sz="2000" dirty="0"/>
          </a:p>
        </p:txBody>
      </p:sp>
      <p:pic>
        <p:nvPicPr>
          <p:cNvPr id="4" name="Picture 3"/>
          <p:cNvPicPr>
            <a:picLocks noChangeAspect="1"/>
          </p:cNvPicPr>
          <p:nvPr/>
        </p:nvPicPr>
        <p:blipFill>
          <a:blip r:embed="rId3"/>
          <a:stretch>
            <a:fillRect/>
          </a:stretch>
        </p:blipFill>
        <p:spPr>
          <a:xfrm>
            <a:off x="5904343" y="2669999"/>
            <a:ext cx="2323697" cy="1961809"/>
          </a:xfrm>
          <a:prstGeom prst="rect">
            <a:avLst/>
          </a:prstGeom>
        </p:spPr>
      </p:pic>
    </p:spTree>
    <p:extLst>
      <p:ext uri="{BB962C8B-B14F-4D97-AF65-F5344CB8AC3E}">
        <p14:creationId xmlns:p14="http://schemas.microsoft.com/office/powerpoint/2010/main" val="3159674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solidFill>
                  <a:schemeClr val="bg2"/>
                </a:solidFill>
              </a:rPr>
              <a:t>ReDis</a:t>
            </a:r>
            <a:r>
              <a:rPr lang="pt-BR" dirty="0">
                <a:solidFill>
                  <a:schemeClr val="bg2"/>
                </a:solidFill>
              </a:rPr>
              <a:t>: Tecnologia Embarcada</a:t>
            </a:r>
            <a:endParaRPr lang="en-US" dirty="0">
              <a:solidFill>
                <a:schemeClr val="bg2"/>
              </a:solidFill>
            </a:endParaRPr>
          </a:p>
        </p:txBody>
      </p:sp>
      <p:sp>
        <p:nvSpPr>
          <p:cNvPr id="5" name="CaixaDeTexto 5"/>
          <p:cNvSpPr txBox="1"/>
          <p:nvPr/>
        </p:nvSpPr>
        <p:spPr>
          <a:xfrm>
            <a:off x="924409" y="1719178"/>
            <a:ext cx="7250505" cy="2554102"/>
          </a:xfrm>
          <a:prstGeom prst="rect">
            <a:avLst/>
          </a:prstGeom>
          <a:noFill/>
        </p:spPr>
        <p:txBody>
          <a:bodyPr wrap="square" rtlCol="0">
            <a:spAutoFit/>
          </a:bodyPr>
          <a:lstStyle/>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A tecnologia exclusiva </a:t>
            </a:r>
            <a:r>
              <a:rPr lang="pt-BR" sz="2000" b="0" i="0" kern="0" dirty="0" err="1">
                <a:solidFill>
                  <a:srgbClr val="000000"/>
                </a:solidFill>
                <a:latin typeface="Arial"/>
                <a:cs typeface="Arial"/>
                <a:sym typeface="Arial"/>
              </a:rPr>
              <a:t>ReDis</a:t>
            </a:r>
            <a:r>
              <a:rPr lang="pt-BR" sz="2000" b="0" i="0" kern="0" dirty="0">
                <a:solidFill>
                  <a:srgbClr val="000000"/>
                </a:solidFill>
                <a:latin typeface="Arial"/>
                <a:cs typeface="Arial"/>
                <a:sym typeface="Arial"/>
              </a:rPr>
              <a:t> foi desenvolvida para atender a esses objetivos principais:</a:t>
            </a:r>
          </a:p>
          <a:p>
            <a:pPr defTabSz="914217" eaLnBrk="1" fontAlgn="auto" hangingPunct="1">
              <a:spcBef>
                <a:spcPts val="0"/>
              </a:spcBef>
              <a:spcAft>
                <a:spcPts val="0"/>
              </a:spcAft>
              <a:buClr>
                <a:srgbClr val="000000"/>
              </a:buClr>
            </a:pPr>
            <a:endParaRPr lang="pt-BR" sz="2000" b="0" i="0" kern="0" dirty="0">
              <a:solidFill>
                <a:srgbClr val="000000"/>
              </a:solidFill>
              <a:latin typeface="Arial"/>
              <a:cs typeface="Arial"/>
              <a:sym typeface="Arial"/>
            </a:endParaRP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Desacoplar o caminho de dados do gerenciamento de cluster;</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Garanta um desempenho superior consistente;</a:t>
            </a:r>
          </a:p>
          <a:p>
            <a:pPr marL="342831" indent="-342831" defTabSz="914217" eaLnBrk="1" fontAlgn="auto" hangingPunct="1">
              <a:spcBef>
                <a:spcPts val="0"/>
              </a:spcBef>
              <a:spcAft>
                <a:spcPts val="0"/>
              </a:spcAft>
              <a:buClr>
                <a:srgbClr val="FF0000"/>
              </a:buClr>
              <a:buFont typeface="Wingdings" panose="05000000000000000000" pitchFamily="2" charset="2"/>
              <a:buChar char="ü"/>
            </a:pPr>
            <a:r>
              <a:rPr lang="pt-BR" sz="2000" b="0" i="0" kern="0" dirty="0">
                <a:solidFill>
                  <a:srgbClr val="000000"/>
                </a:solidFill>
                <a:latin typeface="Arial"/>
                <a:cs typeface="Arial"/>
                <a:sym typeface="Arial"/>
              </a:rPr>
              <a:t>Simplifique e automatize as operações;</a:t>
            </a:r>
            <a:endParaRPr lang="en-US" sz="2000" b="0" i="0" kern="0" dirty="0">
              <a:solidFill>
                <a:srgbClr val="000000"/>
              </a:solidFill>
              <a:latin typeface="Arial"/>
              <a:cs typeface="Arial"/>
              <a:sym typeface="Arial"/>
            </a:endParaRPr>
          </a:p>
          <a:p>
            <a:pPr defTabSz="914217" eaLnBrk="1" fontAlgn="auto" hangingPunct="1">
              <a:spcBef>
                <a:spcPts val="0"/>
              </a:spcBef>
              <a:spcAft>
                <a:spcPts val="0"/>
              </a:spcAft>
              <a:buClr>
                <a:srgbClr val="FF0000"/>
              </a:buClr>
            </a:pPr>
            <a:endParaRPr lang="pt-BR" sz="2000" b="0" i="0" kern="0" dirty="0">
              <a:solidFill>
                <a:srgbClr val="000000"/>
              </a:solidFill>
              <a:latin typeface="Arial"/>
              <a:cs typeface="Arial"/>
              <a:sym typeface="Arial"/>
            </a:endParaRPr>
          </a:p>
        </p:txBody>
      </p:sp>
      <p:pic>
        <p:nvPicPr>
          <p:cNvPr id="4" name="Picture 3">
            <a:extLst>
              <a:ext uri="{FF2B5EF4-FFF2-40B4-BE49-F238E27FC236}">
                <a16:creationId xmlns:a16="http://schemas.microsoft.com/office/drawing/2014/main" id="{1352E4B8-4BCD-4578-B6B8-742F2C4F8C71}"/>
              </a:ext>
            </a:extLst>
          </p:cNvPr>
          <p:cNvPicPr>
            <a:picLocks noChangeAspect="1"/>
          </p:cNvPicPr>
          <p:nvPr/>
        </p:nvPicPr>
        <p:blipFill>
          <a:blip r:embed="rId3"/>
          <a:stretch>
            <a:fillRect/>
          </a:stretch>
        </p:blipFill>
        <p:spPr>
          <a:xfrm>
            <a:off x="6784313" y="3861048"/>
            <a:ext cx="2323697" cy="1961809"/>
          </a:xfrm>
          <a:prstGeom prst="rect">
            <a:avLst/>
          </a:prstGeom>
        </p:spPr>
      </p:pic>
    </p:spTree>
    <p:extLst>
      <p:ext uri="{BB962C8B-B14F-4D97-AF65-F5344CB8AC3E}">
        <p14:creationId xmlns:p14="http://schemas.microsoft.com/office/powerpoint/2010/main" val="12422438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solidFill>
                  <a:schemeClr val="bg2"/>
                </a:solidFill>
              </a:rPr>
              <a:t>ReDis</a:t>
            </a:r>
            <a:r>
              <a:rPr lang="pt-BR" dirty="0">
                <a:solidFill>
                  <a:schemeClr val="bg2"/>
                </a:solidFill>
              </a:rPr>
              <a:t>: Data Path &amp; </a:t>
            </a:r>
            <a:r>
              <a:rPr lang="pt-BR" dirty="0" err="1">
                <a:solidFill>
                  <a:schemeClr val="bg2"/>
                </a:solidFill>
              </a:rPr>
              <a:t>Clustering</a:t>
            </a:r>
            <a:endParaRPr lang="en-US" dirty="0">
              <a:solidFill>
                <a:schemeClr val="bg2"/>
              </a:solidFill>
            </a:endParaRPr>
          </a:p>
        </p:txBody>
      </p:sp>
      <p:sp>
        <p:nvSpPr>
          <p:cNvPr id="3" name="Content Placeholder 2"/>
          <p:cNvSpPr>
            <a:spLocks noGrp="1"/>
          </p:cNvSpPr>
          <p:nvPr>
            <p:ph idx="1"/>
          </p:nvPr>
        </p:nvSpPr>
        <p:spPr/>
        <p:txBody>
          <a:bodyPr/>
          <a:lstStyle/>
          <a:p>
            <a:pPr marL="0" indent="0">
              <a:buNone/>
            </a:pPr>
            <a:endParaRPr lang="en-US" sz="1800" dirty="0" smtClean="0"/>
          </a:p>
          <a:p>
            <a:pPr marL="0" indent="0">
              <a:buNone/>
            </a:pPr>
            <a:endParaRPr lang="en-US" sz="1800" dirty="0"/>
          </a:p>
        </p:txBody>
      </p:sp>
      <p:pic>
        <p:nvPicPr>
          <p:cNvPr id="4" name="Picture 3">
            <a:extLst>
              <a:ext uri="{FF2B5EF4-FFF2-40B4-BE49-F238E27FC236}">
                <a16:creationId xmlns:a16="http://schemas.microsoft.com/office/drawing/2014/main" id="{74D7F831-84D3-435C-9787-781FAFB97AC6}"/>
              </a:ext>
            </a:extLst>
          </p:cNvPr>
          <p:cNvPicPr>
            <a:picLocks noChangeAspect="1"/>
          </p:cNvPicPr>
          <p:nvPr/>
        </p:nvPicPr>
        <p:blipFill>
          <a:blip r:embed="rId3"/>
          <a:stretch>
            <a:fillRect/>
          </a:stretch>
        </p:blipFill>
        <p:spPr>
          <a:xfrm>
            <a:off x="6660232" y="4077072"/>
            <a:ext cx="2323697" cy="1961809"/>
          </a:xfrm>
          <a:prstGeom prst="rect">
            <a:avLst/>
          </a:prstGeom>
        </p:spPr>
      </p:pic>
      <p:sp>
        <p:nvSpPr>
          <p:cNvPr id="5" name="CaixaDeTexto 4"/>
          <p:cNvSpPr txBox="1"/>
          <p:nvPr/>
        </p:nvSpPr>
        <p:spPr>
          <a:xfrm>
            <a:off x="1254506" y="1340768"/>
            <a:ext cx="6408712" cy="4247317"/>
          </a:xfrm>
          <a:prstGeom prst="rect">
            <a:avLst/>
          </a:prstGeom>
          <a:noFill/>
        </p:spPr>
        <p:txBody>
          <a:bodyPr wrap="square" rtlCol="0">
            <a:spAutoFit/>
          </a:bodyPr>
          <a:lstStyle/>
          <a:p>
            <a:r>
              <a:rPr lang="pt-BR" b="0" i="0" dirty="0">
                <a:solidFill>
                  <a:schemeClr val="bg2"/>
                </a:solidFill>
              </a:rPr>
              <a:t>O data path é baseado em vários proxies multitarefa de latência zero que residem em cada um dos nós do cluster para mascarar a complexidade subjacente do sistema;</a:t>
            </a:r>
          </a:p>
          <a:p>
            <a:endParaRPr lang="pt-BR" b="0" i="0" dirty="0">
              <a:solidFill>
                <a:schemeClr val="bg2"/>
              </a:solidFill>
            </a:endParaRPr>
          </a:p>
          <a:p>
            <a:r>
              <a:rPr lang="pt-BR" b="0" i="0" dirty="0">
                <a:solidFill>
                  <a:schemeClr val="bg2"/>
                </a:solidFill>
              </a:rPr>
              <a:t>O gerenciador de cluster é uma função de controle sofisticada que fornece recursos como:</a:t>
            </a:r>
          </a:p>
          <a:p>
            <a:pPr lvl="1"/>
            <a:r>
              <a:rPr lang="pt-BR" b="0" i="0" dirty="0" err="1">
                <a:solidFill>
                  <a:schemeClr val="bg2"/>
                </a:solidFill>
              </a:rPr>
              <a:t>resharding</a:t>
            </a:r>
            <a:r>
              <a:rPr lang="pt-BR" b="0" i="0" dirty="0">
                <a:solidFill>
                  <a:schemeClr val="bg2"/>
                </a:solidFill>
              </a:rPr>
              <a:t>, </a:t>
            </a:r>
          </a:p>
          <a:p>
            <a:pPr lvl="1"/>
            <a:r>
              <a:rPr lang="pt-BR" b="0" i="0" dirty="0" err="1">
                <a:solidFill>
                  <a:schemeClr val="bg2"/>
                </a:solidFill>
              </a:rPr>
              <a:t>rebalancing</a:t>
            </a:r>
            <a:r>
              <a:rPr lang="pt-BR" b="0" i="0" dirty="0">
                <a:solidFill>
                  <a:schemeClr val="bg2"/>
                </a:solidFill>
              </a:rPr>
              <a:t>, </a:t>
            </a:r>
          </a:p>
          <a:p>
            <a:pPr lvl="1"/>
            <a:r>
              <a:rPr lang="pt-BR" b="0" i="0" dirty="0" err="1">
                <a:solidFill>
                  <a:schemeClr val="bg2"/>
                </a:solidFill>
              </a:rPr>
              <a:t>failover</a:t>
            </a:r>
            <a:r>
              <a:rPr lang="pt-BR" b="0" i="0" dirty="0">
                <a:solidFill>
                  <a:schemeClr val="bg2"/>
                </a:solidFill>
              </a:rPr>
              <a:t> automático, </a:t>
            </a:r>
          </a:p>
          <a:p>
            <a:pPr lvl="1"/>
            <a:r>
              <a:rPr lang="pt-BR" b="0" i="0" dirty="0">
                <a:solidFill>
                  <a:schemeClr val="bg2"/>
                </a:solidFill>
              </a:rPr>
              <a:t>reconhecimento de rack, </a:t>
            </a:r>
          </a:p>
          <a:p>
            <a:pPr lvl="1"/>
            <a:r>
              <a:rPr lang="pt-BR" b="0" i="0" dirty="0">
                <a:solidFill>
                  <a:schemeClr val="bg2"/>
                </a:solidFill>
              </a:rPr>
              <a:t>provisionamento de banco de dados, </a:t>
            </a:r>
          </a:p>
          <a:p>
            <a:pPr lvl="1"/>
            <a:r>
              <a:rPr lang="pt-BR" b="0" i="0" dirty="0">
                <a:solidFill>
                  <a:schemeClr val="bg2"/>
                </a:solidFill>
              </a:rPr>
              <a:t>gerenciamento de recursos, </a:t>
            </a:r>
          </a:p>
          <a:p>
            <a:pPr lvl="1"/>
            <a:r>
              <a:rPr lang="pt-BR" b="0" i="0" dirty="0">
                <a:solidFill>
                  <a:schemeClr val="bg2"/>
                </a:solidFill>
              </a:rPr>
              <a:t>configuração de persistência de dados, </a:t>
            </a:r>
          </a:p>
          <a:p>
            <a:pPr lvl="1"/>
            <a:r>
              <a:rPr lang="pt-BR" b="0" i="0" dirty="0">
                <a:solidFill>
                  <a:schemeClr val="bg2"/>
                </a:solidFill>
              </a:rPr>
              <a:t>backup e recuperação</a:t>
            </a:r>
            <a:endParaRPr lang="en-US" b="0" i="0" dirty="0">
              <a:solidFill>
                <a:schemeClr val="bg2"/>
              </a:solidFill>
            </a:endParaRPr>
          </a:p>
          <a:p>
            <a:endParaRPr lang="pt-BR" b="0" i="0" dirty="0">
              <a:solidFill>
                <a:schemeClr val="bg2"/>
              </a:solidFill>
            </a:endParaRPr>
          </a:p>
        </p:txBody>
      </p:sp>
    </p:spTree>
    <p:extLst>
      <p:ext uri="{BB962C8B-B14F-4D97-AF65-F5344CB8AC3E}">
        <p14:creationId xmlns:p14="http://schemas.microsoft.com/office/powerpoint/2010/main" val="1042825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a:noAutofit/>
          </a:bodyPr>
          <a:lstStyle/>
          <a:p>
            <a:pPr marL="342900" lvl="1" indent="0" algn="just">
              <a:buNone/>
            </a:pPr>
            <a:r>
              <a:rPr lang="pt-BR" sz="2000" i="0" dirty="0"/>
              <a:t>Entendendo o porquê da existência de chave-valor.</a:t>
            </a:r>
          </a:p>
          <a:p>
            <a:pPr marL="342900" lvl="1" indent="0" algn="just">
              <a:buNone/>
            </a:pPr>
            <a:endParaRPr lang="pt-BR" sz="2000" b="0" i="0" dirty="0"/>
          </a:p>
          <a:p>
            <a:r>
              <a:rPr lang="pt-BR" sz="2000" b="0" i="0" dirty="0"/>
              <a:t>A estrutura deve ser sempre composta por uma chave e um valor, podendo ser uma letra, palavra, texto ou número. </a:t>
            </a:r>
          </a:p>
          <a:p>
            <a:r>
              <a:rPr lang="pt-BR" sz="2000" b="0" i="0" dirty="0"/>
              <a:t>Só que os banco de dados chave-valor vão bem além disso, pois o valor da chave não precisa ser necessariamente algo tão simples, pode ser uma estrutura de dados um pouco mais complexa, como uma lista, conjunto ou </a:t>
            </a:r>
            <a:r>
              <a:rPr lang="pt-BR" sz="2000" b="0" i="0" dirty="0" err="1"/>
              <a:t>hash</a:t>
            </a:r>
            <a:r>
              <a:rPr lang="pt-BR" sz="2000" b="0" i="0" dirty="0"/>
              <a:t>.</a:t>
            </a:r>
          </a:p>
          <a:p>
            <a:r>
              <a:rPr lang="pt-BR" sz="2000" b="0" i="0" dirty="0"/>
              <a:t>Lembremos, ainda que brevemente, da teoria do caos. Talvez, no máximo da desordem encontremos uma ordem...</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Chave Valor</a:t>
            </a:r>
          </a:p>
        </p:txBody>
      </p:sp>
      <p:pic>
        <p:nvPicPr>
          <p:cNvPr id="7170" name="Picture 2" descr="Resultado de imagem para tabela ascii letras maiusculas">
            <a:extLst>
              <a:ext uri="{FF2B5EF4-FFF2-40B4-BE49-F238E27FC236}">
                <a16:creationId xmlns:a16="http://schemas.microsoft.com/office/drawing/2014/main" id="{626B981C-2916-4E3A-8B2A-ED3B62116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153" y="3670170"/>
            <a:ext cx="3376515" cy="234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8740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565" y="189203"/>
            <a:ext cx="7383932" cy="763455"/>
          </a:xfrm>
        </p:spPr>
        <p:txBody>
          <a:bodyPr/>
          <a:lstStyle/>
          <a:p>
            <a:pPr algn="l"/>
            <a:r>
              <a:rPr lang="pt-BR" sz="2400" dirty="0" err="1">
                <a:solidFill>
                  <a:schemeClr val="bg2"/>
                </a:solidFill>
              </a:rPr>
              <a:t>ReDis</a:t>
            </a:r>
            <a:r>
              <a:rPr lang="pt-BR" sz="2400" dirty="0">
                <a:solidFill>
                  <a:schemeClr val="bg2"/>
                </a:solidFill>
              </a:rPr>
              <a:t>: Garantia de Consistência e Performance</a:t>
            </a:r>
            <a:endParaRPr lang="en-US" sz="2400" dirty="0">
              <a:solidFill>
                <a:schemeClr val="bg2"/>
              </a:solidFill>
            </a:endParaRPr>
          </a:p>
        </p:txBody>
      </p:sp>
      <p:sp>
        <p:nvSpPr>
          <p:cNvPr id="3" name="Content Placeholder 2"/>
          <p:cNvSpPr>
            <a:spLocks noGrp="1"/>
          </p:cNvSpPr>
          <p:nvPr>
            <p:ph idx="1"/>
          </p:nvPr>
        </p:nvSpPr>
        <p:spPr>
          <a:xfrm>
            <a:off x="468314" y="1305386"/>
            <a:ext cx="8351837" cy="5291715"/>
          </a:xfrm>
        </p:spPr>
        <p:txBody>
          <a:bodyPr/>
          <a:lstStyle/>
          <a:p>
            <a:r>
              <a:rPr lang="pt-BR" sz="2000" dirty="0"/>
              <a:t>Uma arquitetura </a:t>
            </a:r>
            <a:r>
              <a:rPr lang="pt-BR" sz="2000" dirty="0" err="1"/>
              <a:t>shared-nothing</a:t>
            </a:r>
            <a:r>
              <a:rPr lang="pt-BR" sz="2000" dirty="0"/>
              <a:t> maximiza o desempenho de cada banco de dados;</a:t>
            </a:r>
          </a:p>
          <a:p>
            <a:endParaRPr lang="pt-BR" sz="1050" dirty="0"/>
          </a:p>
          <a:p>
            <a:r>
              <a:rPr lang="pt-BR" sz="2000" dirty="0"/>
              <a:t>O proxy de latência zero utiliza vários mecanismos para melhorar o desempenho, incluindo </a:t>
            </a:r>
            <a:r>
              <a:rPr lang="pt-BR" sz="2000" dirty="0" err="1"/>
              <a:t>pipelining</a:t>
            </a:r>
            <a:r>
              <a:rPr lang="pt-BR" sz="2000" dirty="0"/>
              <a:t> </a:t>
            </a:r>
            <a:r>
              <a:rPr lang="pt-BR" sz="2000" dirty="0" err="1"/>
              <a:t>just</a:t>
            </a:r>
            <a:r>
              <a:rPr lang="pt-BR" sz="2000" dirty="0"/>
              <a:t>-</a:t>
            </a:r>
            <a:r>
              <a:rPr lang="pt-BR" sz="2000" dirty="0" err="1"/>
              <a:t>in-time</a:t>
            </a:r>
            <a:r>
              <a:rPr lang="pt-BR" sz="2000" dirty="0"/>
              <a:t>, conexões socket, pool de conexão e multiplexação;</a:t>
            </a:r>
          </a:p>
          <a:p>
            <a:endParaRPr lang="pt-BR" sz="1050" dirty="0"/>
          </a:p>
          <a:p>
            <a:r>
              <a:rPr lang="pt-BR" sz="2000" dirty="0"/>
              <a:t>Melhorias na persistência de dados AOF e algoritmos de reescrita otimizados;</a:t>
            </a:r>
          </a:p>
          <a:p>
            <a:endParaRPr lang="pt-BR" sz="1050" dirty="0"/>
          </a:p>
          <a:p>
            <a:r>
              <a:rPr lang="pt-BR" sz="2000" dirty="0"/>
              <a:t>A replicação sem disco é empregada entre os fragmentos mestre e escravo;</a:t>
            </a:r>
          </a:p>
          <a:p>
            <a:endParaRPr lang="pt-BR" sz="1050" dirty="0"/>
          </a:p>
          <a:p>
            <a:r>
              <a:rPr lang="pt-BR" sz="2000" dirty="0"/>
              <a:t>Os aprimoramentos no nível do sistema de arquivos permitem o acesso ideal ao armazenamento e suportam operações de gravação intermitente.</a:t>
            </a:r>
            <a:endParaRPr lang="en-US" sz="2000" dirty="0"/>
          </a:p>
        </p:txBody>
      </p:sp>
    </p:spTree>
    <p:extLst>
      <p:ext uri="{BB962C8B-B14F-4D97-AF65-F5344CB8AC3E}">
        <p14:creationId xmlns:p14="http://schemas.microsoft.com/office/powerpoint/2010/main" val="25823002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solidFill>
                  <a:schemeClr val="bg2"/>
                </a:solidFill>
              </a:rPr>
              <a:t>ReDis</a:t>
            </a:r>
            <a:r>
              <a:rPr lang="pt-BR" dirty="0">
                <a:solidFill>
                  <a:schemeClr val="bg2"/>
                </a:solidFill>
              </a:rPr>
              <a:t>: Características</a:t>
            </a:r>
            <a:endParaRPr lang="en-US" dirty="0">
              <a:solidFill>
                <a:schemeClr val="bg2"/>
              </a:solidFill>
            </a:endParaRPr>
          </a:p>
        </p:txBody>
      </p:sp>
      <p:sp>
        <p:nvSpPr>
          <p:cNvPr id="3" name="Content Placeholder 2"/>
          <p:cNvSpPr>
            <a:spLocks noGrp="1"/>
          </p:cNvSpPr>
          <p:nvPr>
            <p:ph idx="1"/>
          </p:nvPr>
        </p:nvSpPr>
        <p:spPr/>
        <p:txBody>
          <a:bodyPr/>
          <a:lstStyle/>
          <a:p>
            <a:pPr marL="0" indent="0">
              <a:buNone/>
            </a:pPr>
            <a:endParaRPr lang="en-US" sz="2000" dirty="0"/>
          </a:p>
        </p:txBody>
      </p:sp>
      <p:pic>
        <p:nvPicPr>
          <p:cNvPr id="4" name="Picture 3"/>
          <p:cNvPicPr>
            <a:picLocks noChangeAspect="1"/>
          </p:cNvPicPr>
          <p:nvPr/>
        </p:nvPicPr>
        <p:blipFill>
          <a:blip r:embed="rId3"/>
          <a:stretch>
            <a:fillRect/>
          </a:stretch>
        </p:blipFill>
        <p:spPr>
          <a:xfrm>
            <a:off x="6172825" y="1962219"/>
            <a:ext cx="1490394" cy="1258284"/>
          </a:xfrm>
          <a:prstGeom prst="rect">
            <a:avLst/>
          </a:prstGeom>
        </p:spPr>
      </p:pic>
      <p:sp>
        <p:nvSpPr>
          <p:cNvPr id="5" name="CaixaDeTexto 4"/>
          <p:cNvSpPr txBox="1"/>
          <p:nvPr/>
        </p:nvSpPr>
        <p:spPr>
          <a:xfrm>
            <a:off x="827584" y="1926487"/>
            <a:ext cx="4824536" cy="2862322"/>
          </a:xfrm>
          <a:prstGeom prst="rect">
            <a:avLst/>
          </a:prstGeom>
          <a:noFill/>
        </p:spPr>
        <p:txBody>
          <a:bodyPr wrap="square" rtlCol="0">
            <a:spAutoFit/>
          </a:bodyPr>
          <a:lstStyle/>
          <a:p>
            <a:pPr marL="0" indent="0">
              <a:buNone/>
            </a:pPr>
            <a:r>
              <a:rPr lang="pt-BR" sz="1200" b="0" i="0" dirty="0">
                <a:solidFill>
                  <a:schemeClr val="bg2"/>
                </a:solidFill>
              </a:rPr>
              <a:t>Dentre suas principais características, listamos:</a:t>
            </a:r>
          </a:p>
          <a:p>
            <a:pPr marL="0" indent="0">
              <a:buNone/>
            </a:pPr>
            <a:endParaRPr lang="pt-BR" sz="1200" b="0" i="0" dirty="0">
              <a:solidFill>
                <a:schemeClr val="bg2"/>
              </a:solidFill>
            </a:endParaRPr>
          </a:p>
          <a:p>
            <a:r>
              <a:rPr lang="pt-BR" sz="1200" b="0" i="0" dirty="0">
                <a:solidFill>
                  <a:schemeClr val="bg2"/>
                </a:solidFill>
              </a:rPr>
              <a:t>Velocidade;</a:t>
            </a:r>
          </a:p>
          <a:p>
            <a:r>
              <a:rPr lang="pt-BR" sz="1200" b="0" i="0" dirty="0">
                <a:solidFill>
                  <a:schemeClr val="bg2"/>
                </a:solidFill>
              </a:rPr>
              <a:t>Persistência;</a:t>
            </a:r>
          </a:p>
          <a:p>
            <a:r>
              <a:rPr lang="pt-BR" sz="1200" b="0" i="0" dirty="0">
                <a:solidFill>
                  <a:schemeClr val="bg2"/>
                </a:solidFill>
              </a:rPr>
              <a:t>Estrutura de dados;</a:t>
            </a:r>
          </a:p>
          <a:p>
            <a:r>
              <a:rPr lang="pt-BR" sz="1200" b="0" i="0" dirty="0">
                <a:solidFill>
                  <a:schemeClr val="bg2"/>
                </a:solidFill>
              </a:rPr>
              <a:t>Operações Atômicas;</a:t>
            </a:r>
          </a:p>
          <a:p>
            <a:r>
              <a:rPr lang="pt-BR" sz="1200" b="0" i="0" dirty="0">
                <a:solidFill>
                  <a:schemeClr val="bg2"/>
                </a:solidFill>
              </a:rPr>
              <a:t>Linguagens Suportadas;</a:t>
            </a:r>
          </a:p>
          <a:p>
            <a:pPr lvl="1"/>
            <a:r>
              <a:rPr lang="pt-BR" sz="1200" b="0" i="0" dirty="0" err="1">
                <a:solidFill>
                  <a:schemeClr val="bg2"/>
                </a:solidFill>
              </a:rPr>
              <a:t>ActionScript</a:t>
            </a:r>
            <a:r>
              <a:rPr lang="pt-BR" sz="1200" b="0" i="0" dirty="0">
                <a:solidFill>
                  <a:schemeClr val="bg2"/>
                </a:solidFill>
              </a:rPr>
              <a:t>, C, C ++, C #, </a:t>
            </a:r>
            <a:r>
              <a:rPr lang="pt-BR" sz="1200" b="0" i="0" dirty="0" err="1">
                <a:solidFill>
                  <a:schemeClr val="bg2"/>
                </a:solidFill>
              </a:rPr>
              <a:t>Clojure</a:t>
            </a:r>
            <a:r>
              <a:rPr lang="pt-BR" sz="1200" b="0" i="0" dirty="0">
                <a:solidFill>
                  <a:schemeClr val="bg2"/>
                </a:solidFill>
              </a:rPr>
              <a:t>, Common </a:t>
            </a:r>
            <a:r>
              <a:rPr lang="pt-BR" sz="1200" b="0" i="0" dirty="0" err="1">
                <a:solidFill>
                  <a:schemeClr val="bg2"/>
                </a:solidFill>
              </a:rPr>
              <a:t>Lisp</a:t>
            </a:r>
            <a:r>
              <a:rPr lang="pt-BR" sz="1200" b="0" i="0" dirty="0">
                <a:solidFill>
                  <a:schemeClr val="bg2"/>
                </a:solidFill>
              </a:rPr>
              <a:t>, D, </a:t>
            </a:r>
            <a:r>
              <a:rPr lang="pt-BR" sz="1200" b="0" i="0" dirty="0" err="1">
                <a:solidFill>
                  <a:schemeClr val="bg2"/>
                </a:solidFill>
              </a:rPr>
              <a:t>Dart</a:t>
            </a:r>
            <a:r>
              <a:rPr lang="pt-BR" sz="1200" b="0" i="0" dirty="0">
                <a:solidFill>
                  <a:schemeClr val="bg2"/>
                </a:solidFill>
              </a:rPr>
              <a:t>, </a:t>
            </a:r>
            <a:r>
              <a:rPr lang="pt-BR" sz="1200" b="0" i="0" dirty="0" err="1">
                <a:solidFill>
                  <a:schemeClr val="bg2"/>
                </a:solidFill>
              </a:rPr>
              <a:t>Erlang</a:t>
            </a:r>
            <a:r>
              <a:rPr lang="pt-BR" sz="1200" b="0" i="0" dirty="0">
                <a:solidFill>
                  <a:schemeClr val="bg2"/>
                </a:solidFill>
              </a:rPr>
              <a:t>, Go, </a:t>
            </a:r>
            <a:r>
              <a:rPr lang="pt-BR" sz="1200" b="0" i="0" dirty="0" err="1">
                <a:solidFill>
                  <a:schemeClr val="bg2"/>
                </a:solidFill>
              </a:rPr>
              <a:t>Haskell</a:t>
            </a:r>
            <a:r>
              <a:rPr lang="pt-BR" sz="1200" b="0" i="0" dirty="0">
                <a:solidFill>
                  <a:schemeClr val="bg2"/>
                </a:solidFill>
              </a:rPr>
              <a:t>, </a:t>
            </a:r>
            <a:r>
              <a:rPr lang="pt-BR" sz="1200" b="0" i="0" dirty="0" err="1">
                <a:solidFill>
                  <a:schemeClr val="bg2"/>
                </a:solidFill>
              </a:rPr>
              <a:t>Iax</a:t>
            </a:r>
            <a:r>
              <a:rPr lang="pt-BR" sz="1200" b="0" i="0" dirty="0">
                <a:solidFill>
                  <a:schemeClr val="bg2"/>
                </a:solidFill>
              </a:rPr>
              <a:t>, Java, </a:t>
            </a:r>
            <a:r>
              <a:rPr lang="pt-BR" sz="1200" b="0" i="0" dirty="0" err="1">
                <a:solidFill>
                  <a:schemeClr val="bg2"/>
                </a:solidFill>
              </a:rPr>
              <a:t>JavaScript</a:t>
            </a:r>
            <a:r>
              <a:rPr lang="pt-BR" sz="1200" b="0" i="0" dirty="0">
                <a:solidFill>
                  <a:schemeClr val="bg2"/>
                </a:solidFill>
              </a:rPr>
              <a:t> (Node.js), Julia, Lua , </a:t>
            </a:r>
            <a:r>
              <a:rPr lang="pt-BR" sz="1200" b="0" i="0" dirty="0" err="1">
                <a:solidFill>
                  <a:schemeClr val="bg2"/>
                </a:solidFill>
              </a:rPr>
              <a:t>Objective</a:t>
            </a:r>
            <a:r>
              <a:rPr lang="pt-BR" sz="1200" b="0" i="0" dirty="0">
                <a:solidFill>
                  <a:schemeClr val="bg2"/>
                </a:solidFill>
              </a:rPr>
              <a:t>-C, Perl, PHP, Dados Puros, Python, R, Raquete, Ruby, </a:t>
            </a:r>
            <a:r>
              <a:rPr lang="pt-BR" sz="1200" b="0" i="0" dirty="0" err="1">
                <a:solidFill>
                  <a:schemeClr val="bg2"/>
                </a:solidFill>
              </a:rPr>
              <a:t>Rust</a:t>
            </a:r>
            <a:r>
              <a:rPr lang="pt-BR" sz="1200" b="0" i="0" dirty="0">
                <a:solidFill>
                  <a:schemeClr val="bg2"/>
                </a:solidFill>
              </a:rPr>
              <a:t>, Scala, </a:t>
            </a:r>
            <a:r>
              <a:rPr lang="pt-BR" sz="1200" b="0" i="0" dirty="0" err="1">
                <a:solidFill>
                  <a:schemeClr val="bg2"/>
                </a:solidFill>
              </a:rPr>
              <a:t>Smalltalk</a:t>
            </a:r>
            <a:r>
              <a:rPr lang="pt-BR" sz="1200" b="0" i="0" dirty="0">
                <a:solidFill>
                  <a:schemeClr val="bg2"/>
                </a:solidFill>
              </a:rPr>
              <a:t> e </a:t>
            </a:r>
            <a:r>
              <a:rPr lang="pt-BR" sz="1200" b="0" i="0" dirty="0" err="1">
                <a:solidFill>
                  <a:schemeClr val="bg2"/>
                </a:solidFill>
              </a:rPr>
              <a:t>Tcl</a:t>
            </a:r>
            <a:r>
              <a:rPr lang="pt-BR" sz="1200" b="0" i="0" dirty="0">
                <a:solidFill>
                  <a:schemeClr val="bg2"/>
                </a:solidFill>
              </a:rPr>
              <a:t>;</a:t>
            </a:r>
          </a:p>
          <a:p>
            <a:r>
              <a:rPr lang="pt-BR" sz="1200" b="0" i="0" dirty="0">
                <a:solidFill>
                  <a:schemeClr val="bg2"/>
                </a:solidFill>
              </a:rPr>
              <a:t>Replicação Master/</a:t>
            </a:r>
            <a:r>
              <a:rPr lang="pt-BR" sz="1200" b="0" i="0" dirty="0" err="1">
                <a:solidFill>
                  <a:schemeClr val="bg2"/>
                </a:solidFill>
              </a:rPr>
              <a:t>Slave</a:t>
            </a:r>
            <a:r>
              <a:rPr lang="pt-BR" sz="1200" b="0" i="0" dirty="0">
                <a:solidFill>
                  <a:schemeClr val="bg2"/>
                </a:solidFill>
              </a:rPr>
              <a:t>;</a:t>
            </a:r>
          </a:p>
          <a:p>
            <a:r>
              <a:rPr lang="pt-BR" sz="1200" b="0" i="0" dirty="0" err="1">
                <a:solidFill>
                  <a:schemeClr val="bg2"/>
                </a:solidFill>
              </a:rPr>
              <a:t>Sharding</a:t>
            </a:r>
            <a:r>
              <a:rPr lang="pt-BR" sz="1200" b="0" i="0" dirty="0">
                <a:solidFill>
                  <a:schemeClr val="bg2"/>
                </a:solidFill>
              </a:rPr>
              <a:t> (fragmentação);</a:t>
            </a:r>
          </a:p>
          <a:p>
            <a:r>
              <a:rPr lang="pt-BR" sz="1200" b="0" i="0" dirty="0">
                <a:solidFill>
                  <a:schemeClr val="bg2"/>
                </a:solidFill>
              </a:rPr>
              <a:t>Portabilidade;</a:t>
            </a:r>
          </a:p>
          <a:p>
            <a:endParaRPr lang="pt-BR" sz="1200" b="0" i="0" dirty="0">
              <a:solidFill>
                <a:schemeClr val="bg2"/>
              </a:solidFill>
            </a:endParaRPr>
          </a:p>
        </p:txBody>
      </p:sp>
    </p:spTree>
    <p:extLst>
      <p:ext uri="{BB962C8B-B14F-4D97-AF65-F5344CB8AC3E}">
        <p14:creationId xmlns:p14="http://schemas.microsoft.com/office/powerpoint/2010/main" val="990482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000" dirty="0" err="1">
                <a:solidFill>
                  <a:schemeClr val="bg2"/>
                </a:solidFill>
              </a:rPr>
              <a:t>ReDis</a:t>
            </a:r>
            <a:r>
              <a:rPr lang="pt-BR" sz="2000" dirty="0">
                <a:solidFill>
                  <a:schemeClr val="bg2"/>
                </a:solidFill>
              </a:rPr>
              <a:t>: Comparativo com </a:t>
            </a:r>
            <a:r>
              <a:rPr lang="pt-BR" sz="2000" dirty="0" err="1">
                <a:solidFill>
                  <a:schemeClr val="bg2"/>
                </a:solidFill>
              </a:rPr>
              <a:t>Hadoop</a:t>
            </a:r>
            <a:endParaRPr lang="en-US" sz="2000" dirty="0">
              <a:solidFill>
                <a:schemeClr val="bg2"/>
              </a:solidFill>
            </a:endParaRPr>
          </a:p>
        </p:txBody>
      </p:sp>
      <p:pic>
        <p:nvPicPr>
          <p:cNvPr id="5" name="Picture 4"/>
          <p:cNvPicPr>
            <a:picLocks noChangeAspect="1"/>
          </p:cNvPicPr>
          <p:nvPr/>
        </p:nvPicPr>
        <p:blipFill>
          <a:blip r:embed="rId3"/>
          <a:stretch>
            <a:fillRect/>
          </a:stretch>
        </p:blipFill>
        <p:spPr>
          <a:xfrm>
            <a:off x="7780840" y="344028"/>
            <a:ext cx="1216400" cy="1216400"/>
          </a:xfrm>
          <a:prstGeom prst="rect">
            <a:avLst/>
          </a:prstGeom>
        </p:spPr>
      </p:pic>
      <p:pic>
        <p:nvPicPr>
          <p:cNvPr id="1026" name="Picture 2" descr="Defining architecture components of the big data ecosystem"/>
          <p:cNvPicPr>
            <a:picLocks noChangeAspect="1" noChangeArrowheads="1"/>
          </p:cNvPicPr>
          <p:nvPr/>
        </p:nvPicPr>
        <p:blipFill rotWithShape="1">
          <a:blip r:embed="rId4">
            <a:extLst>
              <a:ext uri="{28A0092B-C50C-407E-A947-70E740481C1C}">
                <a14:useLocalDpi xmlns:a14="http://schemas.microsoft.com/office/drawing/2010/main" val="0"/>
              </a:ext>
            </a:extLst>
          </a:blip>
          <a:srcRect t="10452"/>
          <a:stretch/>
        </p:blipFill>
        <p:spPr bwMode="auto">
          <a:xfrm>
            <a:off x="768000" y="1669307"/>
            <a:ext cx="7621040" cy="3461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5257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0A9C6BDE-357A-4BAF-82C2-F39D3835021A}"/>
              </a:ext>
            </a:extLst>
          </p:cNvPr>
          <p:cNvSpPr txBox="1"/>
          <p:nvPr/>
        </p:nvSpPr>
        <p:spPr>
          <a:xfrm>
            <a:off x="251520" y="611550"/>
            <a:ext cx="8496944" cy="1323439"/>
          </a:xfrm>
          <a:prstGeom prst="rect">
            <a:avLst/>
          </a:prstGeom>
          <a:noFill/>
        </p:spPr>
        <p:txBody>
          <a:bodyPr wrap="square" rtlCol="0">
            <a:spAutoFit/>
          </a:bodyPr>
          <a:lstStyle/>
          <a:p>
            <a:r>
              <a:rPr lang="pt-BR" sz="2000" i="0" dirty="0">
                <a:solidFill>
                  <a:schemeClr val="bg2"/>
                </a:solidFill>
              </a:rPr>
              <a:t>Como o processo Map </a:t>
            </a:r>
            <a:r>
              <a:rPr lang="pt-BR" sz="2000" i="0" dirty="0" err="1">
                <a:solidFill>
                  <a:schemeClr val="bg2"/>
                </a:solidFill>
              </a:rPr>
              <a:t>Reduce</a:t>
            </a:r>
            <a:r>
              <a:rPr lang="pt-BR" sz="2000" i="0" dirty="0">
                <a:solidFill>
                  <a:schemeClr val="bg2"/>
                </a:solidFill>
              </a:rPr>
              <a:t> (Chave e Valor)...</a:t>
            </a:r>
          </a:p>
          <a:p>
            <a:endParaRPr lang="pt-BR" sz="2000" b="0" i="0" dirty="0">
              <a:solidFill>
                <a:schemeClr val="bg2"/>
              </a:solidFill>
            </a:endParaRPr>
          </a:p>
          <a:p>
            <a:r>
              <a:rPr lang="pt-BR" sz="2000" b="0" i="0" dirty="0">
                <a:solidFill>
                  <a:schemeClr val="bg2"/>
                </a:solidFill>
              </a:rPr>
              <a:t>Contudo agora a aplicação é bastante distinta, pois queremos obter, através de uma chave, seus dados gerais. </a:t>
            </a:r>
          </a:p>
        </p:txBody>
      </p:sp>
      <p:sp>
        <p:nvSpPr>
          <p:cNvPr id="6" name="CaixaDeTexto 5">
            <a:extLst>
              <a:ext uri="{FF2B5EF4-FFF2-40B4-BE49-F238E27FC236}">
                <a16:creationId xmlns:a16="http://schemas.microsoft.com/office/drawing/2014/main" id="{0FE36381-A6DC-4E41-A9D1-196882D920D5}"/>
              </a:ext>
            </a:extLst>
          </p:cNvPr>
          <p:cNvSpPr txBox="1"/>
          <p:nvPr/>
        </p:nvSpPr>
        <p:spPr>
          <a:xfrm>
            <a:off x="323528" y="4683785"/>
            <a:ext cx="8496944" cy="1015663"/>
          </a:xfrm>
          <a:prstGeom prst="rect">
            <a:avLst/>
          </a:prstGeom>
          <a:solidFill>
            <a:schemeClr val="tx2"/>
          </a:solidFill>
        </p:spPr>
        <p:txBody>
          <a:bodyPr wrap="square" rtlCol="0">
            <a:spAutoFit/>
          </a:bodyPr>
          <a:lstStyle/>
          <a:p>
            <a:r>
              <a:rPr lang="pt-BR" sz="2000" b="0" i="0" dirty="0">
                <a:solidFill>
                  <a:schemeClr val="bg2"/>
                </a:solidFill>
              </a:rPr>
              <a:t>Como vemos, da entrada dos dados até sua representação final há um longo caminho a percorrer, no processo de mapeamento (de chaves) e sua redução.</a:t>
            </a:r>
          </a:p>
          <a:p>
            <a:r>
              <a:rPr lang="pt-BR" sz="2000" b="0" i="0" dirty="0">
                <a:solidFill>
                  <a:schemeClr val="bg2"/>
                </a:solidFill>
              </a:rPr>
              <a:t>Mas o processo está relacionado a chaves e valores....</a:t>
            </a:r>
          </a:p>
        </p:txBody>
      </p:sp>
      <p:pic>
        <p:nvPicPr>
          <p:cNvPr id="6146" name="Picture 2" descr="https://media.licdn.com/mpr/mpr/AAEAAQAAAAAAAAzJAAAAJGMxZjg0Y2IyLTEyZTYtNDI5Ni05NTcxLWJhZjc3MzViMThlZg.png">
            <a:extLst>
              <a:ext uri="{FF2B5EF4-FFF2-40B4-BE49-F238E27FC236}">
                <a16:creationId xmlns:a16="http://schemas.microsoft.com/office/drawing/2014/main" id="{D82946B6-FE69-4E98-905D-FB15D374B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784" y="2063245"/>
            <a:ext cx="6174432" cy="249228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321242A-C741-4A23-9522-C6360A9DFFB6}"/>
              </a:ext>
            </a:extLst>
          </p:cNvPr>
          <p:cNvSpPr txBox="1">
            <a:spLocks/>
          </p:cNvSpPr>
          <p:nvPr/>
        </p:nvSpPr>
        <p:spPr>
          <a:xfrm>
            <a:off x="233402" y="101500"/>
            <a:ext cx="8285898" cy="763588"/>
          </a:xfrm>
          <a:prstGeom prst="rect">
            <a:avLst/>
          </a:prstGeo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sz="2400" kern="0" dirty="0" err="1">
                <a:solidFill>
                  <a:schemeClr val="bg2"/>
                </a:solidFill>
              </a:rPr>
              <a:t>ReDis</a:t>
            </a:r>
            <a:r>
              <a:rPr lang="pt-BR" sz="2400" kern="0" dirty="0">
                <a:solidFill>
                  <a:schemeClr val="bg2"/>
                </a:solidFill>
              </a:rPr>
              <a:t>: Comparativo com </a:t>
            </a:r>
            <a:r>
              <a:rPr lang="pt-BR" sz="2400" kern="0" dirty="0" err="1">
                <a:solidFill>
                  <a:schemeClr val="bg2"/>
                </a:solidFill>
              </a:rPr>
              <a:t>Hadoop</a:t>
            </a:r>
            <a:r>
              <a:rPr lang="pt-BR" sz="2400" kern="0" dirty="0">
                <a:solidFill>
                  <a:schemeClr val="bg2"/>
                </a:solidFill>
              </a:rPr>
              <a:t> (Master/</a:t>
            </a:r>
            <a:r>
              <a:rPr lang="pt-BR" sz="2400" kern="0" dirty="0" err="1">
                <a:solidFill>
                  <a:schemeClr val="bg2"/>
                </a:solidFill>
              </a:rPr>
              <a:t>Slave</a:t>
            </a:r>
            <a:r>
              <a:rPr lang="pt-BR" sz="2400" kern="0" dirty="0">
                <a:solidFill>
                  <a:schemeClr val="bg2"/>
                </a:solidFill>
              </a:rPr>
              <a:t>)</a:t>
            </a:r>
            <a:endParaRPr lang="en-US" sz="2400" kern="0" dirty="0">
              <a:solidFill>
                <a:schemeClr val="bg2"/>
              </a:solidFill>
            </a:endParaRPr>
          </a:p>
        </p:txBody>
      </p:sp>
    </p:spTree>
    <p:extLst>
      <p:ext uri="{BB962C8B-B14F-4D97-AF65-F5344CB8AC3E}">
        <p14:creationId xmlns:p14="http://schemas.microsoft.com/office/powerpoint/2010/main" val="3096554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Comparativo com </a:t>
            </a:r>
            <a:r>
              <a:rPr lang="pt-BR" sz="2400" dirty="0" err="1">
                <a:solidFill>
                  <a:schemeClr val="bg2"/>
                </a:solidFill>
              </a:rPr>
              <a:t>Hadoop</a:t>
            </a:r>
            <a:r>
              <a:rPr lang="pt-BR" sz="2400" dirty="0">
                <a:solidFill>
                  <a:schemeClr val="bg2"/>
                </a:solidFill>
              </a:rPr>
              <a:t> </a:t>
            </a:r>
            <a:r>
              <a:rPr lang="pt-BR" sz="2400" i="1" dirty="0">
                <a:solidFill>
                  <a:schemeClr val="bg2"/>
                </a:solidFill>
              </a:rPr>
              <a:t>(Master/</a:t>
            </a:r>
            <a:r>
              <a:rPr lang="pt-BR" sz="2400" i="1" dirty="0" err="1">
                <a:solidFill>
                  <a:schemeClr val="bg2"/>
                </a:solidFill>
              </a:rPr>
              <a:t>Slave</a:t>
            </a:r>
            <a:r>
              <a:rPr lang="pt-BR" sz="2400" i="1" dirty="0">
                <a:solidFill>
                  <a:schemeClr val="bg2"/>
                </a:solidFill>
              </a:rPr>
              <a:t>)</a:t>
            </a:r>
            <a:endParaRPr lang="en-US" sz="2400" i="1" dirty="0">
              <a:solidFill>
                <a:schemeClr val="bg2"/>
              </a:solidFill>
            </a:endParaRPr>
          </a:p>
        </p:txBody>
      </p:sp>
      <p:pic>
        <p:nvPicPr>
          <p:cNvPr id="5" name="Picture 4"/>
          <p:cNvPicPr>
            <a:picLocks noChangeAspect="1"/>
          </p:cNvPicPr>
          <p:nvPr/>
        </p:nvPicPr>
        <p:blipFill>
          <a:blip r:embed="rId3"/>
          <a:stretch>
            <a:fillRect/>
          </a:stretch>
        </p:blipFill>
        <p:spPr>
          <a:xfrm>
            <a:off x="7688755" y="263014"/>
            <a:ext cx="1216400" cy="1216400"/>
          </a:xfrm>
          <a:prstGeom prst="rect">
            <a:avLst/>
          </a:prstGeom>
        </p:spPr>
      </p:pic>
      <p:pic>
        <p:nvPicPr>
          <p:cNvPr id="3" name="Picture 2"/>
          <p:cNvPicPr>
            <a:picLocks noChangeAspect="1"/>
          </p:cNvPicPr>
          <p:nvPr/>
        </p:nvPicPr>
        <p:blipFill rotWithShape="1">
          <a:blip r:embed="rId4"/>
          <a:srcRect t="26431"/>
          <a:stretch/>
        </p:blipFill>
        <p:spPr>
          <a:xfrm>
            <a:off x="735201" y="2006599"/>
            <a:ext cx="7783177" cy="3222036"/>
          </a:xfrm>
          <a:prstGeom prst="rect">
            <a:avLst/>
          </a:prstGeom>
        </p:spPr>
      </p:pic>
    </p:spTree>
    <p:extLst>
      <p:ext uri="{BB962C8B-B14F-4D97-AF65-F5344CB8AC3E}">
        <p14:creationId xmlns:p14="http://schemas.microsoft.com/office/powerpoint/2010/main" val="42153992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8207" y="1024879"/>
            <a:ext cx="6745527" cy="4918102"/>
          </a:xfrm>
          <a:prstGeom prst="rect">
            <a:avLst/>
          </a:prstGeom>
        </p:spPr>
      </p:pic>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Comparativo com </a:t>
            </a:r>
            <a:r>
              <a:rPr lang="pt-BR" sz="2400" dirty="0" err="1">
                <a:solidFill>
                  <a:schemeClr val="bg2"/>
                </a:solidFill>
              </a:rPr>
              <a:t>Hadoop</a:t>
            </a:r>
            <a:r>
              <a:rPr lang="pt-BR" sz="2400" dirty="0">
                <a:solidFill>
                  <a:schemeClr val="bg2"/>
                </a:solidFill>
              </a:rPr>
              <a:t> </a:t>
            </a:r>
            <a:r>
              <a:rPr lang="pt-BR" sz="2400" i="1" dirty="0">
                <a:solidFill>
                  <a:schemeClr val="bg2"/>
                </a:solidFill>
              </a:rPr>
              <a:t>(Master/</a:t>
            </a:r>
            <a:r>
              <a:rPr lang="pt-BR" sz="2400" i="1" dirty="0" err="1">
                <a:solidFill>
                  <a:schemeClr val="bg2"/>
                </a:solidFill>
              </a:rPr>
              <a:t>Slave</a:t>
            </a:r>
            <a:r>
              <a:rPr lang="pt-BR" sz="2400" i="1" dirty="0">
                <a:solidFill>
                  <a:schemeClr val="bg2"/>
                </a:solidFill>
              </a:rPr>
              <a:t>)</a:t>
            </a:r>
            <a:endParaRPr lang="en-US" sz="2400" i="1" dirty="0">
              <a:solidFill>
                <a:schemeClr val="bg2"/>
              </a:solidFill>
            </a:endParaRPr>
          </a:p>
        </p:txBody>
      </p:sp>
      <p:pic>
        <p:nvPicPr>
          <p:cNvPr id="5" name="Picture 4"/>
          <p:cNvPicPr>
            <a:picLocks noChangeAspect="1"/>
          </p:cNvPicPr>
          <p:nvPr/>
        </p:nvPicPr>
        <p:blipFill>
          <a:blip r:embed="rId4"/>
          <a:stretch>
            <a:fillRect/>
          </a:stretch>
        </p:blipFill>
        <p:spPr>
          <a:xfrm>
            <a:off x="7663218" y="116769"/>
            <a:ext cx="1216400" cy="1216400"/>
          </a:xfrm>
          <a:prstGeom prst="rect">
            <a:avLst/>
          </a:prstGeom>
        </p:spPr>
      </p:pic>
    </p:spTree>
    <p:extLst>
      <p:ext uri="{BB962C8B-B14F-4D97-AF65-F5344CB8AC3E}">
        <p14:creationId xmlns:p14="http://schemas.microsoft.com/office/powerpoint/2010/main" val="3054958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t-BR" sz="2400" dirty="0" err="1">
                <a:solidFill>
                  <a:schemeClr val="bg2"/>
                </a:solidFill>
              </a:rPr>
              <a:t>ReDis</a:t>
            </a:r>
            <a:r>
              <a:rPr lang="pt-BR" sz="2400" dirty="0">
                <a:solidFill>
                  <a:schemeClr val="bg2"/>
                </a:solidFill>
              </a:rPr>
              <a:t>: Comparativo com </a:t>
            </a:r>
            <a:r>
              <a:rPr lang="pt-BR" sz="2400" dirty="0" err="1">
                <a:solidFill>
                  <a:schemeClr val="bg2"/>
                </a:solidFill>
              </a:rPr>
              <a:t>Hadoop</a:t>
            </a:r>
            <a:endParaRPr lang="en-US" sz="2400" dirty="0">
              <a:solidFill>
                <a:schemeClr val="bg2"/>
              </a:solidFill>
            </a:endParaRPr>
          </a:p>
        </p:txBody>
      </p:sp>
      <p:sp>
        <p:nvSpPr>
          <p:cNvPr id="3" name="Content Placeholder 2"/>
          <p:cNvSpPr>
            <a:spLocks noGrp="1"/>
          </p:cNvSpPr>
          <p:nvPr>
            <p:ph idx="1"/>
          </p:nvPr>
        </p:nvSpPr>
        <p:spPr>
          <a:xfrm>
            <a:off x="468314" y="1052927"/>
            <a:ext cx="6192697" cy="5544174"/>
          </a:xfrm>
        </p:spPr>
        <p:txBody>
          <a:bodyPr/>
          <a:lstStyle/>
          <a:p>
            <a:pPr marL="0" indent="0">
              <a:buNone/>
            </a:pPr>
            <a:endParaRPr lang="pt-BR" sz="2000" dirty="0"/>
          </a:p>
          <a:p>
            <a:pPr marL="0" indent="0">
              <a:buNone/>
            </a:pPr>
            <a:endParaRPr lang="pt-BR" sz="2000" dirty="0"/>
          </a:p>
          <a:p>
            <a:pPr marL="0" indent="0">
              <a:buNone/>
            </a:pPr>
            <a:r>
              <a:rPr lang="pt-BR" sz="2000" dirty="0" err="1"/>
              <a:t>Hadoop</a:t>
            </a:r>
            <a:r>
              <a:rPr lang="pt-BR" sz="2000" dirty="0"/>
              <a:t>:</a:t>
            </a:r>
          </a:p>
          <a:p>
            <a:pPr marL="0" indent="0">
              <a:buNone/>
            </a:pPr>
            <a:r>
              <a:rPr lang="pt-BR" sz="2000" dirty="0"/>
              <a:t>É um ecossistema completo de ferramentas de computação distribuídas integradas, cujo núcleo é um sistema de arquivos (HDFS) e uma estrutura de programação (</a:t>
            </a:r>
            <a:r>
              <a:rPr lang="pt-BR" sz="2000" dirty="0" err="1"/>
              <a:t>Map-Reduce</a:t>
            </a:r>
            <a:r>
              <a:rPr lang="pt-BR" sz="2000" dirty="0"/>
              <a:t>).</a:t>
            </a:r>
          </a:p>
          <a:p>
            <a:pPr marL="0" indent="0">
              <a:buNone/>
            </a:pPr>
            <a:endParaRPr lang="pt-BR" sz="2000" dirty="0"/>
          </a:p>
          <a:p>
            <a:pPr marL="0" indent="0">
              <a:buNone/>
            </a:pPr>
            <a:r>
              <a:rPr lang="pt-BR" sz="2000" dirty="0" err="1"/>
              <a:t>ReDis</a:t>
            </a:r>
            <a:r>
              <a:rPr lang="pt-BR" sz="2000" dirty="0"/>
              <a:t>:</a:t>
            </a:r>
          </a:p>
          <a:p>
            <a:pPr marL="0" indent="0">
              <a:buNone/>
            </a:pPr>
            <a:r>
              <a:rPr lang="pt-BR" sz="2000" dirty="0"/>
              <a:t>É um banco de dados Key-</a:t>
            </a:r>
            <a:r>
              <a:rPr lang="pt-BR" sz="2000" dirty="0" err="1"/>
              <a:t>Value</a:t>
            </a:r>
            <a:r>
              <a:rPr lang="pt-BR" sz="2000" dirty="0"/>
              <a:t> </a:t>
            </a:r>
            <a:r>
              <a:rPr lang="pt-BR" sz="2000" dirty="0" err="1"/>
              <a:t>NoSQL</a:t>
            </a:r>
            <a:r>
              <a:rPr lang="pt-BR" sz="2000" dirty="0"/>
              <a:t>.</a:t>
            </a:r>
          </a:p>
          <a:p>
            <a:pPr marL="0" indent="0">
              <a:buNone/>
            </a:pPr>
            <a:endParaRPr lang="pt-BR" sz="2000" dirty="0"/>
          </a:p>
          <a:p>
            <a:endParaRPr lang="en-US" sz="2000" dirty="0"/>
          </a:p>
        </p:txBody>
      </p:sp>
      <p:pic>
        <p:nvPicPr>
          <p:cNvPr id="4" name="Picture 3"/>
          <p:cNvPicPr>
            <a:picLocks noChangeAspect="1"/>
          </p:cNvPicPr>
          <p:nvPr/>
        </p:nvPicPr>
        <p:blipFill>
          <a:blip r:embed="rId3"/>
          <a:stretch>
            <a:fillRect/>
          </a:stretch>
        </p:blipFill>
        <p:spPr>
          <a:xfrm>
            <a:off x="6661012" y="3693065"/>
            <a:ext cx="1490394" cy="1258284"/>
          </a:xfrm>
          <a:prstGeom prst="rect">
            <a:avLst/>
          </a:prstGeom>
        </p:spPr>
      </p:pic>
      <p:pic>
        <p:nvPicPr>
          <p:cNvPr id="5" name="Picture 4"/>
          <p:cNvPicPr>
            <a:picLocks noChangeAspect="1"/>
          </p:cNvPicPr>
          <p:nvPr/>
        </p:nvPicPr>
        <p:blipFill>
          <a:blip r:embed="rId4"/>
          <a:stretch>
            <a:fillRect/>
          </a:stretch>
        </p:blipFill>
        <p:spPr>
          <a:xfrm>
            <a:off x="6661012" y="2121620"/>
            <a:ext cx="1216400" cy="1216400"/>
          </a:xfrm>
          <a:prstGeom prst="rect">
            <a:avLst/>
          </a:prstGeom>
        </p:spPr>
      </p:pic>
    </p:spTree>
    <p:extLst>
      <p:ext uri="{BB962C8B-B14F-4D97-AF65-F5344CB8AC3E}">
        <p14:creationId xmlns:p14="http://schemas.microsoft.com/office/powerpoint/2010/main" val="339966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3"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5508104" y="5517232"/>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Pensando em Modelagem</a:t>
            </a:r>
          </a:p>
        </p:txBody>
      </p:sp>
    </p:spTree>
    <p:extLst>
      <p:ext uri="{BB962C8B-B14F-4D97-AF65-F5344CB8AC3E}">
        <p14:creationId xmlns:p14="http://schemas.microsoft.com/office/powerpoint/2010/main" val="1032815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23" y="267566"/>
            <a:ext cx="7007595" cy="455533"/>
          </a:xfrm>
        </p:spPr>
        <p:txBody>
          <a:bodyPr/>
          <a:lstStyle/>
          <a:p>
            <a:pPr algn="l"/>
            <a:r>
              <a:rPr lang="pt-BR" dirty="0">
                <a:solidFill>
                  <a:schemeClr val="bg2"/>
                </a:solidFill>
              </a:rPr>
              <a:t>Modelo de Dados</a:t>
            </a:r>
            <a:endParaRPr lang="en-US" dirty="0">
              <a:solidFill>
                <a:schemeClr val="bg2"/>
              </a:solidFill>
            </a:endParaRPr>
          </a:p>
        </p:txBody>
      </p:sp>
      <p:sp>
        <p:nvSpPr>
          <p:cNvPr id="7" name="Content Placeholder 2"/>
          <p:cNvSpPr txBox="1">
            <a:spLocks/>
          </p:cNvSpPr>
          <p:nvPr/>
        </p:nvSpPr>
        <p:spPr bwMode="auto">
          <a:xfrm>
            <a:off x="741178" y="1726353"/>
            <a:ext cx="7964692" cy="4508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pPr>
            <a:r>
              <a:rPr lang="pt-BR" sz="2000" i="0" kern="0" dirty="0">
                <a:solidFill>
                  <a:srgbClr val="000000"/>
                </a:solidFill>
                <a:latin typeface="Arial"/>
                <a:sym typeface="Arial"/>
              </a:rPr>
              <a:t>Modelo Relacional:</a:t>
            </a:r>
          </a:p>
          <a:p>
            <a:pPr marL="0" indent="0" defTabSz="914217">
              <a:buNone/>
            </a:pPr>
            <a:r>
              <a:rPr lang="pt-BR" sz="1800" b="0" i="0" kern="0" dirty="0">
                <a:solidFill>
                  <a:srgbClr val="000000"/>
                </a:solidFill>
                <a:latin typeface="Arial"/>
                <a:sym typeface="Arial"/>
              </a:rPr>
              <a:t>Em termos gerais, no modelo relacional, ou seja, baseado em relações, usamos a modelagem para eliminar ou mitigar ao máximo a redundância de dados:</a:t>
            </a:r>
          </a:p>
        </p:txBody>
      </p:sp>
      <p:pic>
        <p:nvPicPr>
          <p:cNvPr id="3" name="Picture 2"/>
          <p:cNvPicPr>
            <a:picLocks noChangeAspect="1"/>
          </p:cNvPicPr>
          <p:nvPr/>
        </p:nvPicPr>
        <p:blipFill>
          <a:blip r:embed="rId3"/>
          <a:stretch>
            <a:fillRect/>
          </a:stretch>
        </p:blipFill>
        <p:spPr>
          <a:xfrm>
            <a:off x="1707890" y="3124369"/>
            <a:ext cx="6031265" cy="1712827"/>
          </a:xfrm>
          <a:prstGeom prst="rect">
            <a:avLst/>
          </a:prstGeom>
        </p:spPr>
      </p:pic>
    </p:spTree>
    <p:extLst>
      <p:ext uri="{BB962C8B-B14F-4D97-AF65-F5344CB8AC3E}">
        <p14:creationId xmlns:p14="http://schemas.microsoft.com/office/powerpoint/2010/main" val="21543637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750054" y="1415689"/>
            <a:ext cx="7964692" cy="4508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pPr>
            <a:r>
              <a:rPr lang="pt-BR" sz="1800" i="0" kern="0" dirty="0">
                <a:solidFill>
                  <a:srgbClr val="000000"/>
                </a:solidFill>
                <a:latin typeface="Arial"/>
                <a:sym typeface="Arial"/>
              </a:rPr>
              <a:t>Modelo Key-</a:t>
            </a:r>
            <a:r>
              <a:rPr lang="pt-BR" sz="1800" i="0" kern="0" dirty="0" err="1">
                <a:solidFill>
                  <a:srgbClr val="000000"/>
                </a:solidFill>
                <a:latin typeface="Arial"/>
                <a:sym typeface="Arial"/>
              </a:rPr>
              <a:t>Value</a:t>
            </a:r>
            <a:r>
              <a:rPr lang="pt-BR" sz="1800" i="0" kern="0" dirty="0">
                <a:solidFill>
                  <a:srgbClr val="000000"/>
                </a:solidFill>
                <a:latin typeface="Arial"/>
                <a:sym typeface="Arial"/>
              </a:rPr>
              <a:t>:</a:t>
            </a:r>
          </a:p>
          <a:p>
            <a:pPr marL="342831" indent="-342831" defTabSz="914217"/>
            <a:r>
              <a:rPr lang="pt-BR" sz="1800" b="0" i="0" kern="0" dirty="0">
                <a:solidFill>
                  <a:srgbClr val="000000"/>
                </a:solidFill>
                <a:latin typeface="Arial"/>
                <a:sym typeface="Arial"/>
              </a:rPr>
              <a:t>Um armazenamento de valor de chave é um banco de dados que usa uma matriz de chaves em que cada chave é associada a apenas um valor em uma coleção;</a:t>
            </a:r>
          </a:p>
          <a:p>
            <a:pPr marL="342831" indent="-342831" defTabSz="914217"/>
            <a:endParaRPr lang="pt-BR" sz="1800" b="0" i="0" kern="0" dirty="0">
              <a:solidFill>
                <a:srgbClr val="000000"/>
              </a:solidFill>
              <a:latin typeface="Arial"/>
              <a:sym typeface="Arial"/>
            </a:endParaRPr>
          </a:p>
          <a:p>
            <a:pPr marL="342831" indent="-342831" defTabSz="914217"/>
            <a:r>
              <a:rPr lang="pt-BR" sz="1800" b="0" i="0" kern="0" dirty="0">
                <a:solidFill>
                  <a:srgbClr val="000000"/>
                </a:solidFill>
                <a:latin typeface="Arial"/>
                <a:sym typeface="Arial"/>
              </a:rPr>
              <a:t>Os armazenamentos de valores-chave podem ser considerados como a versão mais primária e a mais simples de todos os bancos de dados</a:t>
            </a:r>
          </a:p>
        </p:txBody>
      </p:sp>
      <p:pic>
        <p:nvPicPr>
          <p:cNvPr id="4" name="Picture 3"/>
          <p:cNvPicPr>
            <a:picLocks noChangeAspect="1"/>
          </p:cNvPicPr>
          <p:nvPr/>
        </p:nvPicPr>
        <p:blipFill>
          <a:blip r:embed="rId3"/>
          <a:stretch>
            <a:fillRect/>
          </a:stretch>
        </p:blipFill>
        <p:spPr>
          <a:xfrm>
            <a:off x="1747534" y="3803810"/>
            <a:ext cx="5704485" cy="2352267"/>
          </a:xfrm>
          <a:prstGeom prst="rect">
            <a:avLst/>
          </a:prstGeom>
        </p:spPr>
      </p:pic>
      <p:sp>
        <p:nvSpPr>
          <p:cNvPr id="3" name="Título 2"/>
          <p:cNvSpPr>
            <a:spLocks noGrp="1"/>
          </p:cNvSpPr>
          <p:nvPr>
            <p:ph type="title"/>
          </p:nvPr>
        </p:nvSpPr>
        <p:spPr/>
        <p:txBody>
          <a:bodyPr/>
          <a:lstStyle/>
          <a:p>
            <a:endParaRPr lang="pt-BR"/>
          </a:p>
        </p:txBody>
      </p:sp>
      <p:sp>
        <p:nvSpPr>
          <p:cNvPr id="6" name="Title 1"/>
          <p:cNvSpPr txBox="1">
            <a:spLocks/>
          </p:cNvSpPr>
          <p:nvPr/>
        </p:nvSpPr>
        <p:spPr>
          <a:xfrm>
            <a:off x="444423" y="267566"/>
            <a:ext cx="7007595" cy="455533"/>
          </a:xfr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kern="0" smtClean="0">
                <a:solidFill>
                  <a:schemeClr val="bg2"/>
                </a:solidFill>
              </a:rPr>
              <a:t>Modelo de Dados</a:t>
            </a:r>
            <a:endParaRPr lang="en-US" kern="0" dirty="0">
              <a:solidFill>
                <a:schemeClr val="bg2"/>
              </a:solidFill>
            </a:endParaRPr>
          </a:p>
        </p:txBody>
      </p:sp>
    </p:spTree>
    <p:extLst>
      <p:ext uri="{BB962C8B-B14F-4D97-AF65-F5344CB8AC3E}">
        <p14:creationId xmlns:p14="http://schemas.microsoft.com/office/powerpoint/2010/main" val="99279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168028" y="908720"/>
            <a:ext cx="8652444" cy="4676487"/>
          </a:xfrm>
        </p:spPr>
        <p:txBody>
          <a:bodyPr tIns="0" bIns="0">
            <a:noAutofit/>
          </a:bodyPr>
          <a:lstStyle/>
          <a:p>
            <a:pPr marL="342900" lvl="1" indent="0" algn="just">
              <a:buNone/>
            </a:pPr>
            <a:r>
              <a:rPr lang="pt-BR" sz="2000" i="0" dirty="0"/>
              <a:t>Entendendo o porquê da existência de chave-valor.</a:t>
            </a:r>
          </a:p>
          <a:p>
            <a:pPr marL="342900" lvl="1" indent="0" algn="just">
              <a:buNone/>
            </a:pPr>
            <a:endParaRPr lang="pt-BR" sz="2000" b="0" i="0" dirty="0"/>
          </a:p>
          <a:p>
            <a:r>
              <a:rPr lang="pt-BR" sz="2000" b="0" i="0" dirty="0"/>
              <a:t>Vamos pensar em nossa tabela ASCII </a:t>
            </a:r>
          </a:p>
          <a:p>
            <a:pPr marL="0" indent="0">
              <a:buNone/>
            </a:pPr>
            <a:r>
              <a:rPr lang="pt-BR" sz="2000" b="0" i="0" dirty="0"/>
              <a:t>de um jeito bem simplificado...</a:t>
            </a:r>
          </a:p>
          <a:p>
            <a:pPr marL="0" indent="0">
              <a:buNone/>
            </a:pPr>
            <a:endParaRPr lang="pt-BR" sz="2000" b="0" i="0" dirty="0"/>
          </a:p>
          <a:p>
            <a:pPr>
              <a:lnSpc>
                <a:spcPct val="100000"/>
              </a:lnSpc>
              <a:spcBef>
                <a:spcPts val="0"/>
              </a:spcBef>
            </a:pPr>
            <a:r>
              <a:rPr lang="pt-BR" sz="2000" b="0" i="0" dirty="0"/>
              <a:t>Vamos pensar numa tabela de alunas, com </a:t>
            </a:r>
          </a:p>
          <a:p>
            <a:pPr marL="0" indent="0">
              <a:lnSpc>
                <a:spcPct val="100000"/>
              </a:lnSpc>
              <a:spcBef>
                <a:spcPts val="0"/>
              </a:spcBef>
              <a:buNone/>
            </a:pPr>
            <a:r>
              <a:rPr lang="pt-BR" sz="2000" b="0" i="0" dirty="0"/>
              <a:t>registros diretamente identificados por uma </a:t>
            </a:r>
          </a:p>
          <a:p>
            <a:pPr marL="0" indent="0">
              <a:lnSpc>
                <a:spcPct val="100000"/>
              </a:lnSpc>
              <a:spcBef>
                <a:spcPts val="0"/>
              </a:spcBef>
              <a:buNone/>
            </a:pPr>
            <a:r>
              <a:rPr lang="pt-BR" sz="2000" b="0" i="0" dirty="0"/>
              <a:t>regra associada a cada letra de seu nome, </a:t>
            </a:r>
          </a:p>
          <a:p>
            <a:pPr marL="0" indent="0">
              <a:lnSpc>
                <a:spcPct val="100000"/>
              </a:lnSpc>
              <a:spcBef>
                <a:spcPts val="0"/>
              </a:spcBef>
              <a:buNone/>
            </a:pPr>
            <a:r>
              <a:rPr lang="pt-BR" sz="2000" b="0" i="0" dirty="0"/>
              <a:t>seu valor numérico e sua posição relativa </a:t>
            </a:r>
          </a:p>
          <a:p>
            <a:pPr marL="0" indent="0">
              <a:lnSpc>
                <a:spcPct val="100000"/>
              </a:lnSpc>
              <a:spcBef>
                <a:spcPts val="0"/>
              </a:spcBef>
              <a:buNone/>
            </a:pPr>
            <a:r>
              <a:rPr lang="pt-BR" sz="2000" b="0" i="0" dirty="0"/>
              <a:t>para encontrar sua posição teórica. </a:t>
            </a:r>
          </a:p>
          <a:p>
            <a:pPr marL="0" indent="0">
              <a:lnSpc>
                <a:spcPct val="100000"/>
              </a:lnSpc>
              <a:spcBef>
                <a:spcPts val="0"/>
              </a:spcBef>
              <a:buNone/>
            </a:pPr>
            <a:r>
              <a:rPr lang="pt-BR" sz="2000" b="0" i="0" dirty="0"/>
              <a:t>Na verdade, estamos buscando na extrema </a:t>
            </a:r>
          </a:p>
          <a:p>
            <a:pPr marL="0" indent="0">
              <a:lnSpc>
                <a:spcPct val="100000"/>
              </a:lnSpc>
              <a:spcBef>
                <a:spcPts val="0"/>
              </a:spcBef>
              <a:buNone/>
            </a:pPr>
            <a:r>
              <a:rPr lang="pt-BR" sz="2000" b="0" i="0" dirty="0"/>
              <a:t>desordem uma ordem oculta. </a:t>
            </a:r>
          </a:p>
        </p:txBody>
      </p:sp>
      <p:sp>
        <p:nvSpPr>
          <p:cNvPr id="34819" name="AutoShape 6" descr="Quanta informação há no mundo?"/>
          <p:cNvSpPr>
            <a:spLocks noChangeAspect="1" noChangeArrowheads="1"/>
          </p:cNvSpPr>
          <p:nvPr/>
        </p:nvSpPr>
        <p:spPr bwMode="auto">
          <a:xfrm>
            <a:off x="168275" y="-17303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449263" rtl="0" eaLnBrk="1" fontAlgn="base" latinLnBrk="0" hangingPunct="1">
              <a:lnSpc>
                <a:spcPct val="95000"/>
              </a:lnSpc>
              <a:spcBef>
                <a:spcPct val="0"/>
              </a:spcBef>
              <a:spcAft>
                <a:spcPct val="0"/>
              </a:spcAft>
              <a:buClr>
                <a:srgbClr val="000000"/>
              </a:buClr>
              <a:buSzTx/>
              <a:buFont typeface="Times New Roman" panose="02020603050405020304" pitchFamily="18" charset="0"/>
              <a:buNone/>
              <a:tabLst/>
              <a:defRPr/>
            </a:pPr>
            <a:endParaRPr kumimoji="0" lang="pt-BR" altLang="pt-BR" sz="2400" b="0" i="0" u="none" strike="noStrike" kern="1200" cap="none" spc="0" normalizeH="0" baseline="0" noProof="0" dirty="0">
              <a:ln>
                <a:noFill/>
              </a:ln>
              <a:solidFill>
                <a:srgbClr val="FFFFFF"/>
              </a:solidFill>
              <a:effectLst/>
              <a:uLnTx/>
              <a:uFillTx/>
              <a:latin typeface="Calibri" panose="020F0502020204030204" pitchFamily="34" charset="0"/>
              <a:ea typeface="Lucida Sans Unicode" panose="020B0602030504020204" pitchFamily="34" charset="0"/>
              <a:cs typeface="Lucida Sans Unicode" panose="020B0602030504020204" pitchFamily="34" charset="0"/>
            </a:endParaRPr>
          </a:p>
        </p:txBody>
      </p:sp>
      <p:sp>
        <p:nvSpPr>
          <p:cNvPr id="9" name="CaixaDeTexto 8">
            <a:extLst>
              <a:ext uri="{FF2B5EF4-FFF2-40B4-BE49-F238E27FC236}">
                <a16:creationId xmlns:a16="http://schemas.microsoft.com/office/drawing/2014/main" id="{3B25F0BB-7458-4641-8EF9-0B93129BBC47}"/>
              </a:ext>
            </a:extLst>
          </p:cNvPr>
          <p:cNvSpPr txBox="1"/>
          <p:nvPr/>
        </p:nvSpPr>
        <p:spPr>
          <a:xfrm>
            <a:off x="9699" y="21629"/>
            <a:ext cx="4932040" cy="461665"/>
          </a:xfrm>
          <a:prstGeom prst="rect">
            <a:avLst/>
          </a:prstGeom>
          <a:noFill/>
        </p:spPr>
        <p:txBody>
          <a:bodyPr wrap="square" rtlCol="0">
            <a:spAutoFit/>
          </a:bodyPr>
          <a:lstStyle/>
          <a:p>
            <a:r>
              <a:rPr lang="pt-BR" sz="2400" i="0" dirty="0">
                <a:solidFill>
                  <a:schemeClr val="bg2"/>
                </a:solidFill>
              </a:rPr>
              <a:t>Chave Valor</a:t>
            </a:r>
          </a:p>
        </p:txBody>
      </p:sp>
      <p:pic>
        <p:nvPicPr>
          <p:cNvPr id="8194" name="Picture 2" descr="Resultado de imagem para a 1 b 2 c 3">
            <a:extLst>
              <a:ext uri="{FF2B5EF4-FFF2-40B4-BE49-F238E27FC236}">
                <a16:creationId xmlns:a16="http://schemas.microsoft.com/office/drawing/2014/main" id="{86842823-7718-4CBB-8E9D-EB98688FB4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951" y="286603"/>
            <a:ext cx="3363967" cy="23042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m">
            <a:extLst>
              <a:ext uri="{FF2B5EF4-FFF2-40B4-BE49-F238E27FC236}">
                <a16:creationId xmlns:a16="http://schemas.microsoft.com/office/drawing/2014/main" id="{2F137697-C106-4C62-A118-2CF696AA49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3246963"/>
            <a:ext cx="3024336" cy="239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9834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625784" y="1397936"/>
            <a:ext cx="8046190" cy="4508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pPr>
            <a:r>
              <a:rPr lang="pt-BR" sz="1800" b="0" i="0" kern="0" dirty="0">
                <a:solidFill>
                  <a:srgbClr val="000000"/>
                </a:solidFill>
                <a:latin typeface="Arial"/>
                <a:sym typeface="Arial"/>
              </a:rPr>
              <a:t>Ao definir uma chave, há três componentes principais a serem especificados. Eles são prefixo, identificadores e sufixo:</a:t>
            </a:r>
          </a:p>
          <a:p>
            <a:pPr marL="0" indent="0" defTabSz="914217">
              <a:buNone/>
            </a:pPr>
            <a:endParaRPr lang="pt-BR" sz="1800" b="0" i="0" kern="0" dirty="0">
              <a:solidFill>
                <a:srgbClr val="000000"/>
              </a:solidFill>
              <a:latin typeface="Arial"/>
              <a:sym typeface="Arial"/>
            </a:endParaRPr>
          </a:p>
          <a:p>
            <a:pPr marL="0" indent="0" defTabSz="914217">
              <a:buNone/>
            </a:pPr>
            <a:endParaRPr lang="pt-BR" sz="1800" b="0" i="0" kern="0" dirty="0">
              <a:solidFill>
                <a:srgbClr val="000000"/>
              </a:solidFill>
              <a:latin typeface="Arial"/>
              <a:sym typeface="Arial"/>
            </a:endParaRPr>
          </a:p>
        </p:txBody>
      </p:sp>
      <p:pic>
        <p:nvPicPr>
          <p:cNvPr id="3" name="Picture 2"/>
          <p:cNvPicPr>
            <a:picLocks noChangeAspect="1"/>
          </p:cNvPicPr>
          <p:nvPr/>
        </p:nvPicPr>
        <p:blipFill rotWithShape="1">
          <a:blip r:embed="rId3"/>
          <a:srcRect r="31241"/>
          <a:stretch/>
        </p:blipFill>
        <p:spPr>
          <a:xfrm>
            <a:off x="4145153" y="2480147"/>
            <a:ext cx="4191553" cy="2925140"/>
          </a:xfrm>
          <a:prstGeom prst="rect">
            <a:avLst/>
          </a:prstGeom>
          <a:effectLst>
            <a:outerShdw blurRad="50800" dist="38100" dir="5400000" algn="t" rotWithShape="0">
              <a:prstClr val="black">
                <a:alpha val="40000"/>
              </a:prstClr>
            </a:outerShdw>
          </a:effectLst>
        </p:spPr>
      </p:pic>
      <p:sp>
        <p:nvSpPr>
          <p:cNvPr id="6" name="Content Placeholder 2"/>
          <p:cNvSpPr txBox="1">
            <a:spLocks/>
          </p:cNvSpPr>
          <p:nvPr/>
        </p:nvSpPr>
        <p:spPr bwMode="auto">
          <a:xfrm>
            <a:off x="723426" y="2348545"/>
            <a:ext cx="3421727" cy="4508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342831" indent="-342831" defTabSz="914217"/>
            <a:r>
              <a:rPr lang="pt-BR" sz="1800" b="0" i="0" kern="0" dirty="0">
                <a:solidFill>
                  <a:srgbClr val="000000"/>
                </a:solidFill>
                <a:latin typeface="Arial"/>
                <a:sym typeface="Arial"/>
              </a:rPr>
              <a:t>Um prefixo é usado para descrever a entidade;</a:t>
            </a:r>
          </a:p>
          <a:p>
            <a:pPr marL="342831" indent="-342831" defTabSz="914217"/>
            <a:r>
              <a:rPr lang="pt-BR" sz="1800" b="0" i="0" kern="0" dirty="0">
                <a:solidFill>
                  <a:srgbClr val="000000"/>
                </a:solidFill>
                <a:latin typeface="Arial"/>
                <a:sym typeface="Arial"/>
              </a:rPr>
              <a:t>E cada linha da tabela é identificada exclusivamente a partir do "</a:t>
            </a:r>
            <a:r>
              <a:rPr lang="pt-BR" sz="1800" b="0" i="0" kern="0" dirty="0" err="1">
                <a:solidFill>
                  <a:srgbClr val="000000"/>
                </a:solidFill>
                <a:latin typeface="Arial"/>
                <a:sym typeface="Arial"/>
              </a:rPr>
              <a:t>employee_id</a:t>
            </a:r>
            <a:r>
              <a:rPr lang="pt-BR" sz="1800" b="0" i="0" kern="0" dirty="0">
                <a:solidFill>
                  <a:srgbClr val="000000"/>
                </a:solidFill>
                <a:latin typeface="Arial"/>
                <a:sym typeface="Arial"/>
              </a:rPr>
              <a:t>". (chave primária) Por isso, deve ser usado como o identificador da chave;</a:t>
            </a:r>
          </a:p>
          <a:p>
            <a:pPr marL="342831" indent="-342831" defTabSz="914217"/>
            <a:r>
              <a:rPr lang="pt-BR" sz="1800" b="0" i="0" kern="0" dirty="0">
                <a:solidFill>
                  <a:srgbClr val="000000"/>
                </a:solidFill>
                <a:latin typeface="Arial"/>
                <a:sym typeface="Arial"/>
              </a:rPr>
              <a:t>Em seguida, um sufixo deve ser definido para especificar o atributo relacionado</a:t>
            </a:r>
          </a:p>
          <a:p>
            <a:pPr marL="0" indent="0" defTabSz="914217">
              <a:buNone/>
            </a:pPr>
            <a:endParaRPr lang="pt-BR" sz="1800" b="0" i="0" kern="0" dirty="0">
              <a:solidFill>
                <a:srgbClr val="000000"/>
              </a:solidFill>
              <a:latin typeface="Arial"/>
              <a:sym typeface="Arial"/>
            </a:endParaRPr>
          </a:p>
          <a:p>
            <a:pPr marL="0" indent="0" defTabSz="914217">
              <a:buNone/>
            </a:pPr>
            <a:endParaRPr lang="pt-BR" sz="1800" b="0" i="0" kern="0" dirty="0">
              <a:solidFill>
                <a:srgbClr val="000000"/>
              </a:solidFill>
              <a:latin typeface="Arial"/>
              <a:sym typeface="Arial"/>
            </a:endParaRPr>
          </a:p>
        </p:txBody>
      </p:sp>
      <p:sp>
        <p:nvSpPr>
          <p:cNvPr id="4" name="Título 3"/>
          <p:cNvSpPr>
            <a:spLocks noGrp="1"/>
          </p:cNvSpPr>
          <p:nvPr>
            <p:ph type="title"/>
          </p:nvPr>
        </p:nvSpPr>
        <p:spPr/>
        <p:txBody>
          <a:bodyPr/>
          <a:lstStyle/>
          <a:p>
            <a:endParaRPr lang="pt-BR"/>
          </a:p>
        </p:txBody>
      </p:sp>
      <p:sp>
        <p:nvSpPr>
          <p:cNvPr id="8" name="Title 1"/>
          <p:cNvSpPr txBox="1">
            <a:spLocks/>
          </p:cNvSpPr>
          <p:nvPr/>
        </p:nvSpPr>
        <p:spPr>
          <a:xfrm>
            <a:off x="444423" y="267566"/>
            <a:ext cx="7007595" cy="455533"/>
          </a:xfr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kern="0" smtClean="0">
                <a:solidFill>
                  <a:schemeClr val="bg2"/>
                </a:solidFill>
              </a:rPr>
              <a:t>Modelo de Dados</a:t>
            </a:r>
            <a:endParaRPr lang="en-US" kern="0" dirty="0">
              <a:solidFill>
                <a:schemeClr val="bg2"/>
              </a:solidFill>
            </a:endParaRPr>
          </a:p>
        </p:txBody>
      </p:sp>
    </p:spTree>
    <p:extLst>
      <p:ext uri="{BB962C8B-B14F-4D97-AF65-F5344CB8AC3E}">
        <p14:creationId xmlns:p14="http://schemas.microsoft.com/office/powerpoint/2010/main" val="6199140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741178" y="1349768"/>
            <a:ext cx="7964692" cy="4885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pPr>
            <a:r>
              <a:rPr lang="pt-BR" sz="1800" i="0" kern="0" dirty="0">
                <a:solidFill>
                  <a:srgbClr val="000000"/>
                </a:solidFill>
                <a:latin typeface="Arial"/>
                <a:sym typeface="Arial"/>
              </a:rPr>
              <a:t>Modelo Relacional - Relacionamentos:</a:t>
            </a:r>
          </a:p>
          <a:p>
            <a:pPr marL="0" indent="0" defTabSz="914217">
              <a:buNone/>
            </a:pPr>
            <a:r>
              <a:rPr lang="pt-BR" sz="1800" b="0" i="0" kern="0" dirty="0">
                <a:solidFill>
                  <a:srgbClr val="000000"/>
                </a:solidFill>
                <a:latin typeface="Arial"/>
                <a:sym typeface="Arial"/>
              </a:rPr>
              <a:t>Conforme descrito anteriormente, as tabelas do RDBMS usam chaves estrangeiras para representar relacionamentos entre entidades. </a:t>
            </a:r>
          </a:p>
        </p:txBody>
      </p:sp>
      <p:pic>
        <p:nvPicPr>
          <p:cNvPr id="4" name="Picture 3"/>
          <p:cNvPicPr>
            <a:picLocks noChangeAspect="1"/>
          </p:cNvPicPr>
          <p:nvPr/>
        </p:nvPicPr>
        <p:blipFill>
          <a:blip r:embed="rId3"/>
          <a:stretch>
            <a:fillRect/>
          </a:stretch>
        </p:blipFill>
        <p:spPr>
          <a:xfrm>
            <a:off x="2120408" y="2100759"/>
            <a:ext cx="4953867" cy="4134455"/>
          </a:xfrm>
          <a:prstGeom prst="rect">
            <a:avLst/>
          </a:prstGeom>
        </p:spPr>
      </p:pic>
      <p:sp>
        <p:nvSpPr>
          <p:cNvPr id="3" name="Título 2"/>
          <p:cNvSpPr>
            <a:spLocks noGrp="1"/>
          </p:cNvSpPr>
          <p:nvPr>
            <p:ph type="title"/>
          </p:nvPr>
        </p:nvSpPr>
        <p:spPr/>
        <p:txBody>
          <a:bodyPr/>
          <a:lstStyle/>
          <a:p>
            <a:endParaRPr lang="pt-BR"/>
          </a:p>
        </p:txBody>
      </p:sp>
      <p:sp>
        <p:nvSpPr>
          <p:cNvPr id="6" name="Title 1"/>
          <p:cNvSpPr txBox="1">
            <a:spLocks/>
          </p:cNvSpPr>
          <p:nvPr/>
        </p:nvSpPr>
        <p:spPr>
          <a:xfrm>
            <a:off x="444423" y="267566"/>
            <a:ext cx="7007595" cy="455533"/>
          </a:xfr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kern="0" smtClean="0">
                <a:solidFill>
                  <a:schemeClr val="bg2"/>
                </a:solidFill>
              </a:rPr>
              <a:t>Modelo de Dados</a:t>
            </a:r>
            <a:endParaRPr lang="en-US" kern="0" dirty="0">
              <a:solidFill>
                <a:schemeClr val="bg2"/>
              </a:solidFill>
            </a:endParaRPr>
          </a:p>
        </p:txBody>
      </p:sp>
    </p:spTree>
    <p:extLst>
      <p:ext uri="{BB962C8B-B14F-4D97-AF65-F5344CB8AC3E}">
        <p14:creationId xmlns:p14="http://schemas.microsoft.com/office/powerpoint/2010/main" val="2011484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38729" y="862178"/>
            <a:ext cx="7964692" cy="4508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pPr>
            <a:r>
              <a:rPr lang="pt-BR" sz="1800" b="0" i="0" kern="0" dirty="0">
                <a:solidFill>
                  <a:srgbClr val="000000"/>
                </a:solidFill>
                <a:latin typeface="Arial"/>
                <a:sym typeface="Arial"/>
              </a:rPr>
              <a:t>Da mesma forma, a chave estrangeira pode ser usada como um identificador da chave para representar relacionamentos em um esquema de valor-chave:</a:t>
            </a:r>
          </a:p>
          <a:p>
            <a:pPr marL="0" indent="0" defTabSz="914217">
              <a:buNone/>
            </a:pPr>
            <a:endParaRPr lang="pt-BR" sz="1800" b="0" i="0" kern="0" dirty="0">
              <a:solidFill>
                <a:srgbClr val="000000"/>
              </a:solidFill>
              <a:latin typeface="Arial"/>
              <a:sym typeface="Arial"/>
            </a:endParaRPr>
          </a:p>
        </p:txBody>
      </p:sp>
      <p:pic>
        <p:nvPicPr>
          <p:cNvPr id="3" name="Picture 2"/>
          <p:cNvPicPr>
            <a:picLocks noChangeAspect="1"/>
          </p:cNvPicPr>
          <p:nvPr/>
        </p:nvPicPr>
        <p:blipFill>
          <a:blip r:embed="rId3"/>
          <a:stretch>
            <a:fillRect/>
          </a:stretch>
        </p:blipFill>
        <p:spPr>
          <a:xfrm>
            <a:off x="1005016" y="2287939"/>
            <a:ext cx="4373531" cy="1657338"/>
          </a:xfrm>
          <a:prstGeom prst="rect">
            <a:avLst/>
          </a:prstGeom>
        </p:spPr>
      </p:pic>
      <p:pic>
        <p:nvPicPr>
          <p:cNvPr id="5" name="Picture 4"/>
          <p:cNvPicPr>
            <a:picLocks noChangeAspect="1"/>
          </p:cNvPicPr>
          <p:nvPr/>
        </p:nvPicPr>
        <p:blipFill rotWithShape="1">
          <a:blip r:embed="rId4"/>
          <a:srcRect r="44673"/>
          <a:stretch/>
        </p:blipFill>
        <p:spPr>
          <a:xfrm>
            <a:off x="5109800" y="2582155"/>
            <a:ext cx="3293621" cy="3626682"/>
          </a:xfrm>
          <a:prstGeom prst="rect">
            <a:avLst/>
          </a:prstGeom>
          <a:effectLst>
            <a:outerShdw blurRad="50800" dist="38100" dir="5400000" algn="t" rotWithShape="0">
              <a:prstClr val="black">
                <a:alpha val="40000"/>
              </a:prstClr>
            </a:outerShdw>
          </a:effectLst>
        </p:spPr>
      </p:pic>
      <p:sp>
        <p:nvSpPr>
          <p:cNvPr id="8" name="Bent-Up Arrow 7"/>
          <p:cNvSpPr/>
          <p:nvPr/>
        </p:nvSpPr>
        <p:spPr bwMode="auto">
          <a:xfrm rot="5400000">
            <a:off x="3649211" y="4192012"/>
            <a:ext cx="1304790" cy="1331419"/>
          </a:xfrm>
          <a:prstGeom prst="bentUp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2059" tIns="46030" rIns="92059" bIns="46030" numCol="1" rtlCol="0" anchor="ctr" anchorCtr="0" compatLnSpc="1">
            <a:prstTxWarp prst="textNoShape">
              <a:avLst/>
            </a:prstTxWarp>
          </a:bodyPr>
          <a:lstStyle/>
          <a:p>
            <a:pPr defTabSz="914217"/>
            <a:endParaRPr lang="en-US" sz="2400" i="0" kern="0">
              <a:solidFill>
                <a:srgbClr val="000000"/>
              </a:solidFill>
              <a:latin typeface="Arial" charset="0"/>
              <a:cs typeface="Arial"/>
              <a:sym typeface="Arial"/>
            </a:endParaRPr>
          </a:p>
        </p:txBody>
      </p:sp>
      <p:sp>
        <p:nvSpPr>
          <p:cNvPr id="4" name="Título 3"/>
          <p:cNvSpPr>
            <a:spLocks noGrp="1"/>
          </p:cNvSpPr>
          <p:nvPr>
            <p:ph type="title"/>
          </p:nvPr>
        </p:nvSpPr>
        <p:spPr/>
        <p:txBody>
          <a:bodyPr/>
          <a:lstStyle/>
          <a:p>
            <a:endParaRPr lang="pt-BR"/>
          </a:p>
        </p:txBody>
      </p:sp>
      <p:sp>
        <p:nvSpPr>
          <p:cNvPr id="9" name="Title 1"/>
          <p:cNvSpPr txBox="1">
            <a:spLocks/>
          </p:cNvSpPr>
          <p:nvPr/>
        </p:nvSpPr>
        <p:spPr>
          <a:xfrm>
            <a:off x="444423" y="267566"/>
            <a:ext cx="7007595" cy="455533"/>
          </a:xfr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kern="0" smtClean="0">
                <a:solidFill>
                  <a:schemeClr val="bg2"/>
                </a:solidFill>
              </a:rPr>
              <a:t>Modelo de Dados</a:t>
            </a:r>
            <a:endParaRPr lang="en-US" kern="0" dirty="0">
              <a:solidFill>
                <a:schemeClr val="bg2"/>
              </a:solidFill>
            </a:endParaRPr>
          </a:p>
        </p:txBody>
      </p:sp>
    </p:spTree>
    <p:extLst>
      <p:ext uri="{BB962C8B-B14F-4D97-AF65-F5344CB8AC3E}">
        <p14:creationId xmlns:p14="http://schemas.microsoft.com/office/powerpoint/2010/main" val="10244115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Comparativo de Tecnologias</a:t>
            </a:r>
            <a:endParaRPr lang="en-US" dirty="0"/>
          </a:p>
        </p:txBody>
      </p:sp>
      <p:sp>
        <p:nvSpPr>
          <p:cNvPr id="3" name="Content Placeholder 2"/>
          <p:cNvSpPr>
            <a:spLocks noGrp="1"/>
          </p:cNvSpPr>
          <p:nvPr>
            <p:ph idx="1"/>
          </p:nvPr>
        </p:nvSpPr>
        <p:spPr/>
        <p:txBody>
          <a:bodyPr/>
          <a:lstStyle/>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p:txBody>
      </p:sp>
      <p:graphicFrame>
        <p:nvGraphicFramePr>
          <p:cNvPr id="7" name="Table 6"/>
          <p:cNvGraphicFramePr>
            <a:graphicFrameLocks noGrp="1"/>
          </p:cNvGraphicFramePr>
          <p:nvPr>
            <p:extLst>
              <p:ext uri="{D42A27DB-BD31-4B8C-83A1-F6EECF244321}">
                <p14:modId xmlns:p14="http://schemas.microsoft.com/office/powerpoint/2010/main" val="2093188854"/>
              </p:ext>
            </p:extLst>
          </p:nvPr>
        </p:nvGraphicFramePr>
        <p:xfrm>
          <a:off x="683568" y="1268760"/>
          <a:ext cx="8123415" cy="3631720"/>
        </p:xfrm>
        <a:graphic>
          <a:graphicData uri="http://schemas.openxmlformats.org/drawingml/2006/table">
            <a:tbl>
              <a:tblPr firstRow="1" bandRow="1"/>
              <a:tblGrid>
                <a:gridCol w="1624683">
                  <a:extLst>
                    <a:ext uri="{9D8B030D-6E8A-4147-A177-3AD203B41FA5}">
                      <a16:colId xmlns:a16="http://schemas.microsoft.com/office/drawing/2014/main" val="677664816"/>
                    </a:ext>
                  </a:extLst>
                </a:gridCol>
                <a:gridCol w="1624683">
                  <a:extLst>
                    <a:ext uri="{9D8B030D-6E8A-4147-A177-3AD203B41FA5}">
                      <a16:colId xmlns:a16="http://schemas.microsoft.com/office/drawing/2014/main" val="3862242041"/>
                    </a:ext>
                  </a:extLst>
                </a:gridCol>
                <a:gridCol w="1624683">
                  <a:extLst>
                    <a:ext uri="{9D8B030D-6E8A-4147-A177-3AD203B41FA5}">
                      <a16:colId xmlns:a16="http://schemas.microsoft.com/office/drawing/2014/main" val="1464894659"/>
                    </a:ext>
                  </a:extLst>
                </a:gridCol>
                <a:gridCol w="1839912">
                  <a:extLst>
                    <a:ext uri="{9D8B030D-6E8A-4147-A177-3AD203B41FA5}">
                      <a16:colId xmlns:a16="http://schemas.microsoft.com/office/drawing/2014/main" val="2657918758"/>
                    </a:ext>
                  </a:extLst>
                </a:gridCol>
                <a:gridCol w="1409454">
                  <a:extLst>
                    <a:ext uri="{9D8B030D-6E8A-4147-A177-3AD203B41FA5}">
                      <a16:colId xmlns:a16="http://schemas.microsoft.com/office/drawing/2014/main" val="171134698"/>
                    </a:ext>
                  </a:extLst>
                </a:gridCol>
              </a:tblGrid>
              <a:tr h="51807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pt-BR" sz="1400" dirty="0"/>
                        <a:t>Modelo Relacional</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pt-BR" sz="1400" dirty="0" err="1"/>
                        <a:t>ReDis</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pt-BR" sz="1400" dirty="0"/>
                        <a:t>Cassandra</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pt-BR" sz="1400" dirty="0" err="1"/>
                        <a:t>MongoDB</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pt-BR" sz="1400" dirty="0"/>
                        <a:t>Neo4j</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043517044"/>
                  </a:ext>
                </a:extLst>
              </a:tr>
              <a:tr h="3707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pt-BR" sz="1400" dirty="0" err="1"/>
                        <a:t>Database</a:t>
                      </a:r>
                      <a:endParaRPr lang="en-US" sz="1400" dirty="0"/>
                    </a:p>
                  </a:txBody>
                  <a:tcPr marL="91424" marR="91424" marT="45712" marB="4571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41988253"/>
                  </a:ext>
                </a:extLst>
              </a:tr>
              <a:tr h="3707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pt-BR" sz="1400" dirty="0" err="1"/>
                        <a:t>Table</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266967410"/>
                  </a:ext>
                </a:extLst>
              </a:tr>
              <a:tr h="3707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pt-BR" sz="1400" dirty="0" err="1"/>
                        <a:t>Primary</a:t>
                      </a:r>
                      <a:r>
                        <a:rPr lang="pt-BR" sz="1400" baseline="0" dirty="0"/>
                        <a:t> Key</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pt-BR" sz="1400" dirty="0"/>
                        <a:t>Key</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691873790"/>
                  </a:ext>
                </a:extLst>
              </a:tr>
              <a:tr h="3707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pt-BR" sz="1400" dirty="0" err="1"/>
                        <a:t>Row</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pt-BR" sz="1400" dirty="0" err="1"/>
                        <a:t>Key:value</a:t>
                      </a:r>
                      <a:r>
                        <a:rPr lang="pt-BR" sz="1400" baseline="0" dirty="0"/>
                        <a:t> </a:t>
                      </a:r>
                      <a:r>
                        <a:rPr lang="pt-BR" sz="1400" baseline="0" dirty="0" err="1"/>
                        <a:t>pairs</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891353102"/>
                  </a:ext>
                </a:extLst>
              </a:tr>
              <a:tr h="3707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pt-BR" sz="1400" dirty="0"/>
                        <a:t>Index</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335209492"/>
                  </a:ext>
                </a:extLst>
              </a:tr>
              <a:tr h="3707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pt-BR" sz="1400" dirty="0" err="1"/>
                        <a:t>Column</a:t>
                      </a:r>
                      <a:r>
                        <a:rPr lang="pt-BR" sz="1400" baseline="0" dirty="0"/>
                        <a:t> </a:t>
                      </a:r>
                      <a:r>
                        <a:rPr lang="pt-BR" sz="1400" baseline="0" dirty="0" err="1"/>
                        <a:t>Name</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pt-BR" sz="1400" dirty="0"/>
                        <a:t>Key</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25122112"/>
                  </a:ext>
                </a:extLst>
              </a:tr>
              <a:tr h="3707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pt-BR" sz="1400" dirty="0" err="1"/>
                        <a:t>Column</a:t>
                      </a:r>
                      <a:r>
                        <a:rPr lang="pt-BR" sz="1400" dirty="0"/>
                        <a:t> </a:t>
                      </a:r>
                      <a:r>
                        <a:rPr lang="pt-BR" sz="1400" dirty="0" err="1"/>
                        <a:t>Value</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pt-BR" sz="1400" dirty="0" err="1"/>
                        <a:t>Values</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852315641"/>
                  </a:ext>
                </a:extLst>
              </a:tr>
              <a:tr h="5180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pt-BR" sz="1400" dirty="0"/>
                        <a:t>JOIN</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pt-BR" sz="1400" dirty="0"/>
                        <a:t>Coleções Embutidas</a:t>
                      </a: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400" dirty="0"/>
                    </a:p>
                  </a:txBody>
                  <a:tcPr marL="91424" marR="91424" marT="45712" marB="4571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462755501"/>
                  </a:ext>
                </a:extLst>
              </a:tr>
            </a:tbl>
          </a:graphicData>
        </a:graphic>
      </p:graphicFrame>
      <p:sp>
        <p:nvSpPr>
          <p:cNvPr id="5" name="Title 1"/>
          <p:cNvSpPr txBox="1">
            <a:spLocks/>
          </p:cNvSpPr>
          <p:nvPr/>
        </p:nvSpPr>
        <p:spPr>
          <a:xfrm>
            <a:off x="444423" y="267566"/>
            <a:ext cx="7007595" cy="455533"/>
          </a:xfrm>
        </p:spPr>
        <p:txBody>
          <a:bodyPr/>
          <a:lstStyle>
            <a:lvl1pPr algn="r" rtl="0" eaLnBrk="0" fontAlgn="base" hangingPunct="0">
              <a:lnSpc>
                <a:spcPct val="90000"/>
              </a:lnSpc>
              <a:spcBef>
                <a:spcPct val="0"/>
              </a:spcBef>
              <a:spcAft>
                <a:spcPct val="0"/>
              </a:spcAft>
              <a:defRPr sz="3600" b="1" i="1">
                <a:solidFill>
                  <a:schemeClr val="tx2"/>
                </a:solidFill>
                <a:latin typeface="+mj-lt"/>
                <a:ea typeface="+mj-ea"/>
                <a:cs typeface="+mj-cs"/>
              </a:defRPr>
            </a:lvl1pPr>
            <a:lvl2pPr algn="r" rtl="0" eaLnBrk="0" fontAlgn="base" hangingPunct="0">
              <a:lnSpc>
                <a:spcPct val="90000"/>
              </a:lnSpc>
              <a:spcBef>
                <a:spcPct val="0"/>
              </a:spcBef>
              <a:spcAft>
                <a:spcPct val="0"/>
              </a:spcAft>
              <a:defRPr sz="3600" b="1" i="1">
                <a:solidFill>
                  <a:schemeClr val="tx2"/>
                </a:solidFill>
                <a:latin typeface="Arial" charset="0"/>
              </a:defRPr>
            </a:lvl2pPr>
            <a:lvl3pPr algn="r" rtl="0" eaLnBrk="0" fontAlgn="base" hangingPunct="0">
              <a:lnSpc>
                <a:spcPct val="90000"/>
              </a:lnSpc>
              <a:spcBef>
                <a:spcPct val="0"/>
              </a:spcBef>
              <a:spcAft>
                <a:spcPct val="0"/>
              </a:spcAft>
              <a:defRPr sz="3600" b="1" i="1">
                <a:solidFill>
                  <a:schemeClr val="tx2"/>
                </a:solidFill>
                <a:latin typeface="Arial" charset="0"/>
              </a:defRPr>
            </a:lvl3pPr>
            <a:lvl4pPr algn="r" rtl="0" eaLnBrk="0" fontAlgn="base" hangingPunct="0">
              <a:lnSpc>
                <a:spcPct val="90000"/>
              </a:lnSpc>
              <a:spcBef>
                <a:spcPct val="0"/>
              </a:spcBef>
              <a:spcAft>
                <a:spcPct val="0"/>
              </a:spcAft>
              <a:defRPr sz="3600" b="1" i="1">
                <a:solidFill>
                  <a:schemeClr val="tx2"/>
                </a:solidFill>
                <a:latin typeface="Arial" charset="0"/>
              </a:defRPr>
            </a:lvl4pPr>
            <a:lvl5pPr algn="r" rtl="0" eaLnBrk="0" fontAlgn="base" hangingPunct="0">
              <a:lnSpc>
                <a:spcPct val="90000"/>
              </a:lnSpc>
              <a:spcBef>
                <a:spcPct val="0"/>
              </a:spcBef>
              <a:spcAft>
                <a:spcPct val="0"/>
              </a:spcAft>
              <a:defRPr sz="3600" b="1" i="1">
                <a:solidFill>
                  <a:schemeClr val="tx2"/>
                </a:solidFill>
                <a:latin typeface="Arial" charset="0"/>
              </a:defRPr>
            </a:lvl5pPr>
            <a:lvl6pPr marL="457200" algn="r" rtl="0" eaLnBrk="0" fontAlgn="base" hangingPunct="0">
              <a:lnSpc>
                <a:spcPct val="90000"/>
              </a:lnSpc>
              <a:spcBef>
                <a:spcPct val="0"/>
              </a:spcBef>
              <a:spcAft>
                <a:spcPct val="0"/>
              </a:spcAft>
              <a:defRPr sz="3600" b="1" i="1">
                <a:solidFill>
                  <a:schemeClr val="tx2"/>
                </a:solidFill>
                <a:latin typeface="Arial" charset="0"/>
              </a:defRPr>
            </a:lvl6pPr>
            <a:lvl7pPr marL="914400" algn="r" rtl="0" eaLnBrk="0" fontAlgn="base" hangingPunct="0">
              <a:lnSpc>
                <a:spcPct val="90000"/>
              </a:lnSpc>
              <a:spcBef>
                <a:spcPct val="0"/>
              </a:spcBef>
              <a:spcAft>
                <a:spcPct val="0"/>
              </a:spcAft>
              <a:defRPr sz="3600" b="1" i="1">
                <a:solidFill>
                  <a:schemeClr val="tx2"/>
                </a:solidFill>
                <a:latin typeface="Arial" charset="0"/>
              </a:defRPr>
            </a:lvl7pPr>
            <a:lvl8pPr marL="1371600" algn="r" rtl="0" eaLnBrk="0" fontAlgn="base" hangingPunct="0">
              <a:lnSpc>
                <a:spcPct val="90000"/>
              </a:lnSpc>
              <a:spcBef>
                <a:spcPct val="0"/>
              </a:spcBef>
              <a:spcAft>
                <a:spcPct val="0"/>
              </a:spcAft>
              <a:defRPr sz="3600" b="1" i="1">
                <a:solidFill>
                  <a:schemeClr val="tx2"/>
                </a:solidFill>
                <a:latin typeface="Arial" charset="0"/>
              </a:defRPr>
            </a:lvl8pPr>
            <a:lvl9pPr marL="1828800" algn="r" rtl="0" eaLnBrk="0" fontAlgn="base" hangingPunct="0">
              <a:lnSpc>
                <a:spcPct val="90000"/>
              </a:lnSpc>
              <a:spcBef>
                <a:spcPct val="0"/>
              </a:spcBef>
              <a:spcAft>
                <a:spcPct val="0"/>
              </a:spcAft>
              <a:defRPr sz="3600" b="1" i="1">
                <a:solidFill>
                  <a:schemeClr val="tx2"/>
                </a:solidFill>
                <a:latin typeface="Arial" charset="0"/>
              </a:defRPr>
            </a:lvl9pPr>
          </a:lstStyle>
          <a:p>
            <a:pPr algn="l"/>
            <a:r>
              <a:rPr lang="pt-BR" kern="0" smtClean="0">
                <a:solidFill>
                  <a:schemeClr val="bg2"/>
                </a:solidFill>
              </a:rPr>
              <a:t>Modelo de Dados</a:t>
            </a:r>
            <a:endParaRPr lang="en-US" kern="0" dirty="0">
              <a:solidFill>
                <a:schemeClr val="bg2"/>
              </a:solidFill>
            </a:endParaRPr>
          </a:p>
        </p:txBody>
      </p:sp>
    </p:spTree>
    <p:extLst>
      <p:ext uri="{BB962C8B-B14F-4D97-AF65-F5344CB8AC3E}">
        <p14:creationId xmlns:p14="http://schemas.microsoft.com/office/powerpoint/2010/main" val="34393304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
          <p:cNvPicPr>
            <a:picLocks noChangeAspect="1"/>
          </p:cNvPicPr>
          <p:nvPr/>
        </p:nvPicPr>
        <p:blipFill>
          <a:blip r:embed="rId2" cstate="print"/>
          <a:srcRect/>
          <a:stretch>
            <a:fillRect/>
          </a:stretch>
        </p:blipFill>
        <p:spPr bwMode="auto">
          <a:xfrm>
            <a:off x="683568" y="478354"/>
            <a:ext cx="5928339" cy="4439671"/>
          </a:xfrm>
          <a:prstGeom prst="rect">
            <a:avLst/>
          </a:prstGeom>
          <a:noFill/>
          <a:ln w="9525">
            <a:noFill/>
            <a:miter lim="800000"/>
            <a:headEnd/>
            <a:tailEnd/>
          </a:ln>
        </p:spPr>
      </p:pic>
      <p:sp>
        <p:nvSpPr>
          <p:cNvPr id="5" name="CaixaDeTexto 4"/>
          <p:cNvSpPr txBox="1"/>
          <p:nvPr/>
        </p:nvSpPr>
        <p:spPr>
          <a:xfrm>
            <a:off x="5796136" y="5445224"/>
            <a:ext cx="493204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1" i="0" u="none" strike="noStrike" kern="1200" cap="none" spc="0" normalizeH="0" baseline="0" noProof="0" dirty="0">
                <a:ln>
                  <a:noFill/>
                </a:ln>
                <a:solidFill>
                  <a:srgbClr val="000000"/>
                </a:solidFill>
                <a:effectLst/>
                <a:uLnTx/>
                <a:uFillTx/>
                <a:latin typeface="Square721 BT" pitchFamily="34" charset="0"/>
                <a:ea typeface="+mn-ea"/>
                <a:cs typeface="+mn-cs"/>
              </a:rPr>
              <a:t>Arquitetura redis</a:t>
            </a:r>
          </a:p>
        </p:txBody>
      </p:sp>
    </p:spTree>
    <p:extLst>
      <p:ext uri="{BB962C8B-B14F-4D97-AF65-F5344CB8AC3E}">
        <p14:creationId xmlns:p14="http://schemas.microsoft.com/office/powerpoint/2010/main" val="1783011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Macro Arquitetura</a:t>
            </a:r>
            <a:endParaRPr lang="en-US" dirty="0"/>
          </a:p>
        </p:txBody>
      </p:sp>
      <p:pic>
        <p:nvPicPr>
          <p:cNvPr id="4" name="Picture 2" descr="Redis Enterprise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824" y="1953545"/>
            <a:ext cx="6666343" cy="3037949"/>
          </a:xfrm>
          <a:prstGeom prst="rect">
            <a:avLst/>
          </a:prstGeom>
          <a:noFill/>
          <a:ln>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8320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Macro </a:t>
            </a:r>
            <a:r>
              <a:rPr lang="pt-BR" dirty="0" err="1"/>
              <a:t>View</a:t>
            </a:r>
            <a:r>
              <a:rPr lang="pt-BR" dirty="0"/>
              <a:t> </a:t>
            </a:r>
            <a:endParaRPr lang="en-US" dirty="0"/>
          </a:p>
        </p:txBody>
      </p:sp>
      <p:grpSp>
        <p:nvGrpSpPr>
          <p:cNvPr id="22" name="Group 21"/>
          <p:cNvGrpSpPr/>
          <p:nvPr/>
        </p:nvGrpSpPr>
        <p:grpSpPr>
          <a:xfrm>
            <a:off x="1130693" y="1007261"/>
            <a:ext cx="2302225" cy="5103129"/>
            <a:chOff x="1496293" y="1030778"/>
            <a:chExt cx="2302625" cy="5104015"/>
          </a:xfrm>
        </p:grpSpPr>
        <p:sp>
          <p:nvSpPr>
            <p:cNvPr id="13" name="Rounded Rectangle 12"/>
            <p:cNvSpPr/>
            <p:nvPr/>
          </p:nvSpPr>
          <p:spPr>
            <a:xfrm>
              <a:off x="1496293" y="1030778"/>
              <a:ext cx="2302625" cy="5104015"/>
            </a:xfrm>
            <a:prstGeom prst="roundRect">
              <a:avLst>
                <a:gd name="adj" fmla="val 25692"/>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3" name="Rounded Rectangle 2"/>
            <p:cNvSpPr/>
            <p:nvPr/>
          </p:nvSpPr>
          <p:spPr>
            <a:xfrm>
              <a:off x="1868345" y="1918464"/>
              <a:ext cx="1622999" cy="53379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sym typeface="Arial"/>
                </a:rPr>
                <a:t>Query </a:t>
              </a:r>
              <a:r>
                <a:rPr lang="pt-BR" sz="1400" b="0" i="0" kern="0" dirty="0" err="1">
                  <a:solidFill>
                    <a:srgbClr val="000000"/>
                  </a:solidFill>
                  <a:latin typeface="Arial"/>
                  <a:sym typeface="Arial"/>
                </a:rPr>
                <a:t>Engine</a:t>
              </a:r>
              <a:endParaRPr lang="en-US" sz="1400" b="0" i="0" kern="0" dirty="0">
                <a:solidFill>
                  <a:srgbClr val="000000"/>
                </a:solidFill>
                <a:latin typeface="Arial"/>
                <a:sym typeface="Arial"/>
              </a:endParaRPr>
            </a:p>
          </p:txBody>
        </p:sp>
        <p:sp>
          <p:nvSpPr>
            <p:cNvPr id="6" name="Rectangle 5"/>
            <p:cNvSpPr/>
            <p:nvPr/>
          </p:nvSpPr>
          <p:spPr>
            <a:xfrm>
              <a:off x="1868345" y="2959331"/>
              <a:ext cx="1622999" cy="55695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err="1">
                  <a:solidFill>
                    <a:srgbClr val="000000"/>
                  </a:solidFill>
                  <a:latin typeface="Arial"/>
                  <a:sym typeface="Arial"/>
                </a:rPr>
                <a:t>Storage</a:t>
              </a:r>
              <a:r>
                <a:rPr lang="pt-BR" sz="1400" b="0" i="0" kern="0" dirty="0">
                  <a:solidFill>
                    <a:srgbClr val="000000"/>
                  </a:solidFill>
                  <a:latin typeface="Arial"/>
                  <a:sym typeface="Arial"/>
                </a:rPr>
                <a:t> Manager</a:t>
              </a:r>
              <a:endParaRPr lang="en-US" sz="1400" b="0" i="0" kern="0" dirty="0">
                <a:solidFill>
                  <a:srgbClr val="000000"/>
                </a:solidFill>
                <a:latin typeface="Arial"/>
                <a:sym typeface="Arial"/>
              </a:endParaRPr>
            </a:p>
          </p:txBody>
        </p:sp>
        <p:sp>
          <p:nvSpPr>
            <p:cNvPr id="7" name="Rectangle 6"/>
            <p:cNvSpPr/>
            <p:nvPr/>
          </p:nvSpPr>
          <p:spPr>
            <a:xfrm>
              <a:off x="1868345" y="3952890"/>
              <a:ext cx="1622999" cy="55695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err="1">
                  <a:solidFill>
                    <a:srgbClr val="000000"/>
                  </a:solidFill>
                  <a:latin typeface="Arial"/>
                  <a:sym typeface="Arial"/>
                </a:rPr>
                <a:t>Memory</a:t>
              </a:r>
              <a:r>
                <a:rPr lang="pt-BR" sz="1400" b="0" i="0" kern="0" dirty="0">
                  <a:solidFill>
                    <a:srgbClr val="000000"/>
                  </a:solidFill>
                  <a:latin typeface="Arial"/>
                  <a:sym typeface="Arial"/>
                </a:rPr>
                <a:t> (Cache)</a:t>
              </a:r>
              <a:endParaRPr lang="en-US" sz="1400" b="0" i="0" kern="0" dirty="0">
                <a:solidFill>
                  <a:srgbClr val="000000"/>
                </a:solidFill>
                <a:latin typeface="Arial"/>
                <a:sym typeface="Arial"/>
              </a:endParaRPr>
            </a:p>
          </p:txBody>
        </p:sp>
        <p:sp>
          <p:nvSpPr>
            <p:cNvPr id="8" name="Flowchart: Magnetic Disk 7"/>
            <p:cNvSpPr/>
            <p:nvPr/>
          </p:nvSpPr>
          <p:spPr>
            <a:xfrm>
              <a:off x="1868345" y="5012574"/>
              <a:ext cx="1629295" cy="806335"/>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sym typeface="Arial"/>
                </a:rPr>
                <a:t>Disco</a:t>
              </a:r>
              <a:endParaRPr lang="en-US" sz="1400" b="0" i="0" kern="0" dirty="0">
                <a:solidFill>
                  <a:srgbClr val="000000"/>
                </a:solidFill>
                <a:latin typeface="Arial"/>
                <a:sym typeface="Arial"/>
              </a:endParaRPr>
            </a:p>
          </p:txBody>
        </p:sp>
        <p:sp>
          <p:nvSpPr>
            <p:cNvPr id="9" name="Down Arrow 8"/>
            <p:cNvSpPr/>
            <p:nvPr/>
          </p:nvSpPr>
          <p:spPr>
            <a:xfrm>
              <a:off x="2543694" y="2518756"/>
              <a:ext cx="307571" cy="332509"/>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000000"/>
                </a:solidFill>
                <a:latin typeface="Arial"/>
                <a:sym typeface="Arial"/>
              </a:endParaRPr>
            </a:p>
          </p:txBody>
        </p:sp>
        <p:sp>
          <p:nvSpPr>
            <p:cNvPr id="10" name="Down Arrow 9"/>
            <p:cNvSpPr/>
            <p:nvPr/>
          </p:nvSpPr>
          <p:spPr>
            <a:xfrm>
              <a:off x="2543694" y="3570318"/>
              <a:ext cx="307571" cy="332509"/>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000000"/>
                </a:solidFill>
                <a:latin typeface="Arial"/>
                <a:sym typeface="Arial"/>
              </a:endParaRPr>
            </a:p>
          </p:txBody>
        </p:sp>
        <p:sp>
          <p:nvSpPr>
            <p:cNvPr id="11" name="Down Arrow 10"/>
            <p:cNvSpPr/>
            <p:nvPr/>
          </p:nvSpPr>
          <p:spPr>
            <a:xfrm>
              <a:off x="2526058" y="4589002"/>
              <a:ext cx="307571" cy="332509"/>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000000"/>
                </a:solidFill>
                <a:latin typeface="Arial"/>
                <a:sym typeface="Arial"/>
              </a:endParaRPr>
            </a:p>
          </p:txBody>
        </p:sp>
        <p:sp>
          <p:nvSpPr>
            <p:cNvPr id="14" name="TextBox 13"/>
            <p:cNvSpPr txBox="1"/>
            <p:nvPr/>
          </p:nvSpPr>
          <p:spPr>
            <a:xfrm>
              <a:off x="1786877" y="1134269"/>
              <a:ext cx="1596044" cy="738664"/>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FFFFFF"/>
                  </a:solidFill>
                  <a:latin typeface="Arial"/>
                  <a:cs typeface="Arial"/>
                  <a:sym typeface="Arial"/>
                </a:rPr>
                <a:t>Armazenamento baseado em Disco</a:t>
              </a:r>
              <a:endParaRPr lang="en-US" sz="1400" i="0" kern="0" dirty="0">
                <a:solidFill>
                  <a:srgbClr val="FFFFFF"/>
                </a:solidFill>
                <a:latin typeface="Arial"/>
                <a:cs typeface="Arial"/>
                <a:sym typeface="Arial"/>
              </a:endParaRPr>
            </a:p>
          </p:txBody>
        </p:sp>
      </p:grpSp>
      <p:sp>
        <p:nvSpPr>
          <p:cNvPr id="15" name="Rounded Rectangle 14"/>
          <p:cNvSpPr/>
          <p:nvPr/>
        </p:nvSpPr>
        <p:spPr>
          <a:xfrm>
            <a:off x="6045076" y="1031195"/>
            <a:ext cx="2302225" cy="5103129"/>
          </a:xfrm>
          <a:prstGeom prst="roundRect">
            <a:avLst>
              <a:gd name="adj" fmla="val 25692"/>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6" name="Rounded Rectangle 15"/>
          <p:cNvSpPr/>
          <p:nvPr/>
        </p:nvSpPr>
        <p:spPr>
          <a:xfrm>
            <a:off x="6417063" y="1918727"/>
            <a:ext cx="1622717" cy="53369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sym typeface="Arial"/>
              </a:rPr>
              <a:t>Query </a:t>
            </a:r>
            <a:r>
              <a:rPr lang="pt-BR" sz="1400" b="0" i="0" kern="0" dirty="0" err="1">
                <a:solidFill>
                  <a:srgbClr val="000000"/>
                </a:solidFill>
                <a:latin typeface="Arial"/>
                <a:sym typeface="Arial"/>
              </a:rPr>
              <a:t>Engine</a:t>
            </a:r>
            <a:endParaRPr lang="en-US" sz="1400" b="0" i="0" kern="0" dirty="0">
              <a:solidFill>
                <a:srgbClr val="000000"/>
              </a:solidFill>
              <a:latin typeface="Arial"/>
              <a:sym typeface="Arial"/>
            </a:endParaRPr>
          </a:p>
        </p:txBody>
      </p:sp>
      <p:sp>
        <p:nvSpPr>
          <p:cNvPr id="17" name="Rectangle 16"/>
          <p:cNvSpPr/>
          <p:nvPr/>
        </p:nvSpPr>
        <p:spPr>
          <a:xfrm>
            <a:off x="6399687" y="2974071"/>
            <a:ext cx="1622717" cy="55685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err="1">
                <a:solidFill>
                  <a:srgbClr val="000000"/>
                </a:solidFill>
                <a:latin typeface="Arial"/>
                <a:sym typeface="Arial"/>
              </a:rPr>
              <a:t>Memory</a:t>
            </a:r>
            <a:r>
              <a:rPr lang="pt-BR" sz="1400" b="0" i="0" kern="0" dirty="0">
                <a:solidFill>
                  <a:srgbClr val="000000"/>
                </a:solidFill>
                <a:latin typeface="Arial"/>
                <a:sym typeface="Arial"/>
              </a:rPr>
              <a:t> (Cache)</a:t>
            </a:r>
            <a:endParaRPr lang="en-US" sz="1400" b="0" i="0" kern="0" dirty="0">
              <a:solidFill>
                <a:srgbClr val="000000"/>
              </a:solidFill>
              <a:latin typeface="Arial"/>
              <a:sym typeface="Arial"/>
            </a:endParaRPr>
          </a:p>
        </p:txBody>
      </p:sp>
      <p:sp>
        <p:nvSpPr>
          <p:cNvPr id="18" name="Flowchart: Magnetic Disk 17"/>
          <p:cNvSpPr/>
          <p:nvPr/>
        </p:nvSpPr>
        <p:spPr>
          <a:xfrm>
            <a:off x="6417063" y="5012300"/>
            <a:ext cx="1629012" cy="806195"/>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sym typeface="Arial"/>
              </a:rPr>
              <a:t>Disco</a:t>
            </a:r>
            <a:endParaRPr lang="en-US" sz="1400" b="0" i="0" kern="0" dirty="0">
              <a:solidFill>
                <a:srgbClr val="000000"/>
              </a:solidFill>
              <a:latin typeface="Arial"/>
              <a:sym typeface="Arial"/>
            </a:endParaRPr>
          </a:p>
        </p:txBody>
      </p:sp>
      <p:sp>
        <p:nvSpPr>
          <p:cNvPr id="19" name="Down Arrow 18"/>
          <p:cNvSpPr/>
          <p:nvPr/>
        </p:nvSpPr>
        <p:spPr>
          <a:xfrm>
            <a:off x="7092295" y="2518915"/>
            <a:ext cx="307518" cy="332451"/>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000000"/>
              </a:solidFill>
              <a:latin typeface="Arial"/>
              <a:sym typeface="Arial"/>
            </a:endParaRPr>
          </a:p>
        </p:txBody>
      </p:sp>
      <p:sp>
        <p:nvSpPr>
          <p:cNvPr id="20" name="Down Arrow 19"/>
          <p:cNvSpPr/>
          <p:nvPr/>
        </p:nvSpPr>
        <p:spPr>
          <a:xfrm>
            <a:off x="7074662" y="3707430"/>
            <a:ext cx="325151" cy="1213823"/>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000000"/>
              </a:solidFill>
              <a:latin typeface="Arial"/>
              <a:sym typeface="Arial"/>
            </a:endParaRPr>
          </a:p>
        </p:txBody>
      </p:sp>
      <p:sp>
        <p:nvSpPr>
          <p:cNvPr id="21" name="TextBox 20"/>
          <p:cNvSpPr txBox="1"/>
          <p:nvPr/>
        </p:nvSpPr>
        <p:spPr>
          <a:xfrm>
            <a:off x="6399687" y="1134667"/>
            <a:ext cx="1640092" cy="738536"/>
          </a:xfrm>
          <a:prstGeom prst="rect">
            <a:avLst/>
          </a:prstGeom>
          <a:noFill/>
        </p:spPr>
        <p:txBody>
          <a:bodyPr wrap="square" rtlCol="0">
            <a:spAutoFit/>
          </a:bodyPr>
          <a:lstStyle/>
          <a:p>
            <a:pPr algn="ctr" defTabSz="914217" eaLnBrk="1" fontAlgn="auto" hangingPunct="1">
              <a:spcBef>
                <a:spcPts val="0"/>
              </a:spcBef>
              <a:spcAft>
                <a:spcPts val="0"/>
              </a:spcAft>
              <a:buClr>
                <a:srgbClr val="000000"/>
              </a:buClr>
            </a:pPr>
            <a:r>
              <a:rPr lang="pt-BR" sz="1400" i="0" kern="0" dirty="0">
                <a:solidFill>
                  <a:srgbClr val="FFFFFF"/>
                </a:solidFill>
                <a:latin typeface="Arial"/>
                <a:cs typeface="Arial"/>
                <a:sym typeface="Arial"/>
              </a:rPr>
              <a:t>Armazenamento baseado em Memória</a:t>
            </a:r>
            <a:endParaRPr lang="en-US" sz="1400" i="0" kern="0" dirty="0">
              <a:solidFill>
                <a:srgbClr val="FFFFFF"/>
              </a:solidFill>
              <a:latin typeface="Arial"/>
              <a:cs typeface="Arial"/>
              <a:sym typeface="Arial"/>
            </a:endParaRPr>
          </a:p>
        </p:txBody>
      </p:sp>
      <p:sp>
        <p:nvSpPr>
          <p:cNvPr id="23" name="Chevron 22"/>
          <p:cNvSpPr/>
          <p:nvPr/>
        </p:nvSpPr>
        <p:spPr>
          <a:xfrm>
            <a:off x="4294343" y="4158994"/>
            <a:ext cx="889308" cy="120513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000000"/>
              </a:solidFill>
              <a:latin typeface="Arial"/>
              <a:sym typeface="Arial"/>
            </a:endParaRPr>
          </a:p>
        </p:txBody>
      </p:sp>
      <p:sp>
        <p:nvSpPr>
          <p:cNvPr id="24" name="Chevron 23"/>
          <p:cNvSpPr/>
          <p:nvPr/>
        </p:nvSpPr>
        <p:spPr>
          <a:xfrm rot="10800000">
            <a:off x="4049702" y="2014494"/>
            <a:ext cx="889308" cy="120513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000000"/>
              </a:solidFill>
              <a:latin typeface="Arial"/>
              <a:sym typeface="Arial"/>
            </a:endParaRPr>
          </a:p>
        </p:txBody>
      </p:sp>
      <p:sp>
        <p:nvSpPr>
          <p:cNvPr id="25" name="TextBox 24"/>
          <p:cNvSpPr txBox="1"/>
          <p:nvPr/>
        </p:nvSpPr>
        <p:spPr>
          <a:xfrm>
            <a:off x="3872374" y="1473162"/>
            <a:ext cx="1721647"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Performance </a:t>
            </a:r>
            <a:endParaRPr lang="en-US" sz="2000" b="0" i="0" kern="0" dirty="0">
              <a:solidFill>
                <a:srgbClr val="000000"/>
              </a:solidFill>
              <a:latin typeface="Arial"/>
              <a:cs typeface="Arial"/>
              <a:sym typeface="Arial"/>
            </a:endParaRPr>
          </a:p>
        </p:txBody>
      </p:sp>
      <p:sp>
        <p:nvSpPr>
          <p:cNvPr id="26" name="TextBox 25"/>
          <p:cNvSpPr txBox="1"/>
          <p:nvPr/>
        </p:nvSpPr>
        <p:spPr>
          <a:xfrm>
            <a:off x="3892716" y="3713053"/>
            <a:ext cx="1652730" cy="400041"/>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2000" b="0" i="0" kern="0" dirty="0">
                <a:solidFill>
                  <a:srgbClr val="000000"/>
                </a:solidFill>
                <a:latin typeface="Arial"/>
                <a:cs typeface="Arial"/>
                <a:sym typeface="Arial"/>
              </a:rPr>
              <a:t>Persistência </a:t>
            </a:r>
            <a:endParaRPr lang="en-US" sz="2000" b="0" i="0" kern="0" dirty="0">
              <a:solidFill>
                <a:srgbClr val="000000"/>
              </a:solidFill>
              <a:latin typeface="Arial"/>
              <a:cs typeface="Arial"/>
              <a:sym typeface="Arial"/>
            </a:endParaRPr>
          </a:p>
        </p:txBody>
      </p:sp>
      <p:sp>
        <p:nvSpPr>
          <p:cNvPr id="27" name="TextBox 26"/>
          <p:cNvSpPr txBox="1"/>
          <p:nvPr/>
        </p:nvSpPr>
        <p:spPr>
          <a:xfrm>
            <a:off x="7350088" y="4268525"/>
            <a:ext cx="891436"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FFFFFF"/>
                </a:solidFill>
                <a:latin typeface="Arial"/>
                <a:cs typeface="Arial"/>
                <a:sym typeface="Arial"/>
              </a:rPr>
              <a:t>Opcional</a:t>
            </a:r>
            <a:endParaRPr lang="en-US" sz="1400" b="0" i="0" kern="0" dirty="0">
              <a:solidFill>
                <a:srgbClr val="FFFFFF"/>
              </a:solidFill>
              <a:latin typeface="Arial"/>
              <a:cs typeface="Arial"/>
              <a:sym typeface="Arial"/>
            </a:endParaRPr>
          </a:p>
        </p:txBody>
      </p:sp>
    </p:spTree>
    <p:extLst>
      <p:ext uri="{BB962C8B-B14F-4D97-AF65-F5344CB8AC3E}">
        <p14:creationId xmlns:p14="http://schemas.microsoft.com/office/powerpoint/2010/main" val="5188631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Macro Arquitetura</a:t>
            </a:r>
            <a:endParaRPr lang="en-US" dirty="0"/>
          </a:p>
        </p:txBody>
      </p:sp>
      <p:pic>
        <p:nvPicPr>
          <p:cNvPr id="7" name="Picture 6"/>
          <p:cNvPicPr>
            <a:picLocks noChangeAspect="1"/>
          </p:cNvPicPr>
          <p:nvPr/>
        </p:nvPicPr>
        <p:blipFill>
          <a:blip r:embed="rId3"/>
          <a:stretch>
            <a:fillRect/>
          </a:stretch>
        </p:blipFill>
        <p:spPr>
          <a:xfrm>
            <a:off x="1907704" y="842169"/>
            <a:ext cx="5942568" cy="2580827"/>
          </a:xfrm>
          <a:prstGeom prst="rect">
            <a:avLst/>
          </a:prstGeom>
          <a:ln>
            <a:solidFill>
              <a:schemeClr val="tx1"/>
            </a:solidFill>
          </a:ln>
          <a:effectLst>
            <a:outerShdw blurRad="50800" dist="38100" dir="5400000" algn="t" rotWithShape="0">
              <a:prstClr val="black">
                <a:alpha val="40000"/>
              </a:prstClr>
            </a:outerShdw>
          </a:effectLst>
        </p:spPr>
      </p:pic>
      <p:pic>
        <p:nvPicPr>
          <p:cNvPr id="4" name="Picture 3"/>
          <p:cNvPicPr>
            <a:picLocks noChangeAspect="1"/>
          </p:cNvPicPr>
          <p:nvPr/>
        </p:nvPicPr>
        <p:blipFill>
          <a:blip r:embed="rId4"/>
          <a:stretch>
            <a:fillRect/>
          </a:stretch>
        </p:blipFill>
        <p:spPr>
          <a:xfrm>
            <a:off x="1907704" y="3573016"/>
            <a:ext cx="5942568" cy="2541566"/>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3004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RDB - Snapshot</a:t>
            </a:r>
            <a:endParaRPr lang="en-US" dirty="0"/>
          </a:p>
        </p:txBody>
      </p:sp>
      <p:sp>
        <p:nvSpPr>
          <p:cNvPr id="4" name="Rounded Rectangle 3"/>
          <p:cNvSpPr/>
          <p:nvPr/>
        </p:nvSpPr>
        <p:spPr>
          <a:xfrm>
            <a:off x="1745206" y="1760982"/>
            <a:ext cx="1622717" cy="2114655"/>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sym typeface="Arial"/>
              </a:rPr>
              <a:t>Dados no </a:t>
            </a:r>
          </a:p>
          <a:p>
            <a:pPr algn="ctr" defTabSz="914217" eaLnBrk="1" fontAlgn="auto" hangingPunct="1">
              <a:spcBef>
                <a:spcPts val="0"/>
              </a:spcBef>
              <a:spcAft>
                <a:spcPts val="0"/>
              </a:spcAft>
              <a:buClr>
                <a:srgbClr val="000000"/>
              </a:buClr>
            </a:pPr>
            <a:r>
              <a:rPr lang="pt-BR" sz="1400" b="0" i="0" kern="0" dirty="0" err="1">
                <a:solidFill>
                  <a:srgbClr val="000000"/>
                </a:solidFill>
                <a:latin typeface="Arial"/>
                <a:sym typeface="Arial"/>
              </a:rPr>
              <a:t>ReDis</a:t>
            </a:r>
            <a:endParaRPr lang="en-US" sz="1400" b="0" i="0" kern="0" dirty="0">
              <a:solidFill>
                <a:srgbClr val="000000"/>
              </a:solidFill>
              <a:latin typeface="Arial"/>
              <a:sym typeface="Arial"/>
            </a:endParaRPr>
          </a:p>
        </p:txBody>
      </p:sp>
      <p:sp>
        <p:nvSpPr>
          <p:cNvPr id="6" name="Flowchart: Magnetic Disk 5"/>
          <p:cNvSpPr/>
          <p:nvPr/>
        </p:nvSpPr>
        <p:spPr>
          <a:xfrm>
            <a:off x="5343457" y="1683037"/>
            <a:ext cx="2553133" cy="2108724"/>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dirty="0">
              <a:solidFill>
                <a:srgbClr val="000000"/>
              </a:solidFill>
              <a:latin typeface="Arial"/>
              <a:sym typeface="Arial"/>
            </a:endParaRPr>
          </a:p>
        </p:txBody>
      </p:sp>
      <p:sp>
        <p:nvSpPr>
          <p:cNvPr id="9" name="Flowchart: Document 8"/>
          <p:cNvSpPr/>
          <p:nvPr/>
        </p:nvSpPr>
        <p:spPr>
          <a:xfrm>
            <a:off x="5801109" y="2307168"/>
            <a:ext cx="1637828" cy="105683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i="0" kern="0" dirty="0" err="1">
                <a:solidFill>
                  <a:srgbClr val="000000"/>
                </a:solidFill>
                <a:latin typeface="Arial"/>
                <a:sym typeface="Arial"/>
              </a:rPr>
              <a:t>Dump</a:t>
            </a:r>
            <a:r>
              <a:rPr lang="pt-BR" sz="1400" i="0" kern="0" dirty="0">
                <a:solidFill>
                  <a:srgbClr val="000000"/>
                </a:solidFill>
                <a:latin typeface="Arial"/>
                <a:sym typeface="Arial"/>
              </a:rPr>
              <a:t> File</a:t>
            </a:r>
          </a:p>
          <a:p>
            <a:pPr algn="ctr" defTabSz="914217" eaLnBrk="1" fontAlgn="auto" hangingPunct="1">
              <a:spcBef>
                <a:spcPts val="0"/>
              </a:spcBef>
              <a:spcAft>
                <a:spcPts val="0"/>
              </a:spcAft>
              <a:buClr>
                <a:srgbClr val="000000"/>
              </a:buClr>
            </a:pPr>
            <a:r>
              <a:rPr lang="pt-BR" sz="1400" i="0" kern="0" dirty="0">
                <a:solidFill>
                  <a:srgbClr val="000000"/>
                </a:solidFill>
                <a:latin typeface="Arial"/>
                <a:sym typeface="Arial"/>
              </a:rPr>
              <a:t>(</a:t>
            </a:r>
            <a:r>
              <a:rPr lang="pt-BR" sz="1400" i="0" kern="0" dirty="0" err="1">
                <a:solidFill>
                  <a:srgbClr val="000000"/>
                </a:solidFill>
                <a:latin typeface="Arial"/>
                <a:sym typeface="Arial"/>
              </a:rPr>
              <a:t>Redis.rdb</a:t>
            </a:r>
            <a:r>
              <a:rPr lang="pt-BR" sz="1400" i="0" kern="0" dirty="0">
                <a:solidFill>
                  <a:srgbClr val="000000"/>
                </a:solidFill>
                <a:latin typeface="Arial"/>
                <a:sym typeface="Arial"/>
              </a:rPr>
              <a:t>)</a:t>
            </a:r>
            <a:endParaRPr lang="en-US" sz="1400" i="0" kern="0" dirty="0">
              <a:solidFill>
                <a:srgbClr val="000000"/>
              </a:solidFill>
              <a:latin typeface="Arial"/>
              <a:sym typeface="Arial"/>
            </a:endParaRPr>
          </a:p>
        </p:txBody>
      </p:sp>
      <p:cxnSp>
        <p:nvCxnSpPr>
          <p:cNvPr id="11" name="Straight Arrow Connector 10"/>
          <p:cNvCxnSpPr>
            <a:endCxn id="9" idx="1"/>
          </p:cNvCxnSpPr>
          <p:nvPr/>
        </p:nvCxnSpPr>
        <p:spPr>
          <a:xfrm>
            <a:off x="3367923" y="2818310"/>
            <a:ext cx="2433187" cy="17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Down Arrow 12"/>
          <p:cNvSpPr/>
          <p:nvPr/>
        </p:nvSpPr>
        <p:spPr>
          <a:xfrm rot="10800000">
            <a:off x="4020917" y="2986558"/>
            <a:ext cx="763265" cy="1207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a:solidFill>
                <a:srgbClr val="FFFFFF"/>
              </a:solidFill>
              <a:latin typeface="Arial"/>
              <a:sym typeface="Arial"/>
            </a:endParaRPr>
          </a:p>
        </p:txBody>
      </p:sp>
      <p:sp>
        <p:nvSpPr>
          <p:cNvPr id="14" name="TextBox 13"/>
          <p:cNvSpPr txBox="1"/>
          <p:nvPr/>
        </p:nvSpPr>
        <p:spPr>
          <a:xfrm>
            <a:off x="3554830" y="4282770"/>
            <a:ext cx="1796975"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Evento de Snapshot</a:t>
            </a:r>
            <a:endParaRPr lang="en-US" sz="1400" b="0" i="0" kern="0" dirty="0">
              <a:solidFill>
                <a:srgbClr val="000000"/>
              </a:solidFill>
              <a:latin typeface="Arial"/>
              <a:cs typeface="Arial"/>
              <a:sym typeface="Arial"/>
            </a:endParaRPr>
          </a:p>
        </p:txBody>
      </p:sp>
      <p:sp>
        <p:nvSpPr>
          <p:cNvPr id="15" name="TextBox 14"/>
          <p:cNvSpPr txBox="1"/>
          <p:nvPr/>
        </p:nvSpPr>
        <p:spPr>
          <a:xfrm>
            <a:off x="3457203" y="2519222"/>
            <a:ext cx="1785756"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dados vão pro disco</a:t>
            </a:r>
            <a:endParaRPr lang="en-US" sz="1400" b="0" i="0" kern="0" dirty="0">
              <a:solidFill>
                <a:srgbClr val="000000"/>
              </a:solidFill>
              <a:latin typeface="Arial"/>
              <a:cs typeface="Arial"/>
              <a:sym typeface="Arial"/>
            </a:endParaRPr>
          </a:p>
        </p:txBody>
      </p:sp>
      <p:sp>
        <p:nvSpPr>
          <p:cNvPr id="16" name="Content Placeholder 2"/>
          <p:cNvSpPr txBox="1">
            <a:spLocks/>
          </p:cNvSpPr>
          <p:nvPr/>
        </p:nvSpPr>
        <p:spPr bwMode="auto">
          <a:xfrm>
            <a:off x="174162" y="4590494"/>
            <a:ext cx="8351837" cy="1699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defRPr/>
            </a:pPr>
            <a:r>
              <a:rPr lang="pt-BR" sz="2000" i="0" kern="0" dirty="0">
                <a:solidFill>
                  <a:srgbClr val="000000"/>
                </a:solidFill>
                <a:latin typeface="Arial"/>
                <a:sym typeface="Arial"/>
              </a:rPr>
              <a:t>Momento do </a:t>
            </a:r>
            <a:r>
              <a:rPr lang="pt-BR" sz="2000" i="0" kern="0" dirty="0" err="1">
                <a:solidFill>
                  <a:srgbClr val="000000"/>
                </a:solidFill>
                <a:latin typeface="Arial"/>
                <a:sym typeface="Arial"/>
              </a:rPr>
              <a:t>Check</a:t>
            </a:r>
            <a:r>
              <a:rPr lang="pt-BR" sz="2000" i="0" kern="0" dirty="0">
                <a:solidFill>
                  <a:srgbClr val="000000"/>
                </a:solidFill>
                <a:latin typeface="Arial"/>
                <a:sym typeface="Arial"/>
              </a:rPr>
              <a:t> Point RDB</a:t>
            </a: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Proporção do tamanho dos dados </a:t>
            </a:r>
            <a:r>
              <a:rPr lang="pt-BR" sz="2000" b="0" i="0" kern="0" dirty="0" err="1">
                <a:solidFill>
                  <a:srgbClr val="000000"/>
                </a:solidFill>
                <a:latin typeface="Arial"/>
                <a:sym typeface="Arial"/>
              </a:rPr>
              <a:t>vs</a:t>
            </a:r>
            <a:r>
              <a:rPr lang="pt-BR" sz="2000" b="0" i="0" kern="0" dirty="0">
                <a:solidFill>
                  <a:srgbClr val="000000"/>
                </a:solidFill>
                <a:latin typeface="Arial"/>
                <a:sym typeface="Arial"/>
              </a:rPr>
              <a:t> tamanho da memória física;</a:t>
            </a:r>
          </a:p>
          <a:p>
            <a:pPr marL="342831" indent="-342831" defTabSz="914217"/>
            <a:r>
              <a:rPr lang="pt-BR" sz="2000" b="0" i="0" kern="0" dirty="0">
                <a:solidFill>
                  <a:srgbClr val="000000"/>
                </a:solidFill>
                <a:latin typeface="Arial"/>
                <a:sym typeface="Arial"/>
              </a:rPr>
              <a:t>Parâmetro </a:t>
            </a:r>
            <a:r>
              <a:rPr lang="pt-BR" sz="2000" b="0" i="0" kern="0" dirty="0" err="1">
                <a:solidFill>
                  <a:srgbClr val="000000"/>
                </a:solidFill>
                <a:latin typeface="Arial"/>
                <a:sym typeface="Arial"/>
              </a:rPr>
              <a:t>vm.overcommit_memory</a:t>
            </a:r>
            <a:r>
              <a:rPr lang="pt-BR" sz="2000" b="0" i="0" kern="0" dirty="0">
                <a:solidFill>
                  <a:srgbClr val="000000"/>
                </a:solidFill>
                <a:latin typeface="Arial"/>
                <a:sym typeface="Arial"/>
              </a:rPr>
              <a:t>;</a:t>
            </a:r>
          </a:p>
          <a:p>
            <a:pPr marL="342831" indent="-342831" defTabSz="914217"/>
            <a:r>
              <a:rPr lang="pt-BR" sz="2000" b="0" i="0" kern="0" dirty="0">
                <a:solidFill>
                  <a:srgbClr val="000000"/>
                </a:solidFill>
                <a:latin typeface="Arial"/>
                <a:sym typeface="Arial"/>
              </a:rPr>
              <a:t>Taxa de I/O de disco – Swap.  </a:t>
            </a:r>
          </a:p>
          <a:p>
            <a:pPr marL="342831" indent="-342831" defTabSz="914217">
              <a:defRPr/>
            </a:pPr>
            <a:endParaRPr lang="pt-BR" sz="1050" b="0" i="0" kern="0" dirty="0">
              <a:solidFill>
                <a:srgbClr val="000000"/>
              </a:solidFill>
              <a:latin typeface="Arial"/>
              <a:sym typeface="Arial"/>
            </a:endParaRPr>
          </a:p>
        </p:txBody>
      </p:sp>
    </p:spTree>
    <p:extLst>
      <p:ext uri="{BB962C8B-B14F-4D97-AF65-F5344CB8AC3E}">
        <p14:creationId xmlns:p14="http://schemas.microsoft.com/office/powerpoint/2010/main" val="32671513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ReDis</a:t>
            </a:r>
            <a:r>
              <a:rPr lang="pt-BR" dirty="0"/>
              <a:t>: AOF (</a:t>
            </a:r>
            <a:r>
              <a:rPr lang="pt-BR" dirty="0" err="1"/>
              <a:t>Append</a:t>
            </a:r>
            <a:r>
              <a:rPr lang="pt-BR" dirty="0"/>
              <a:t> </a:t>
            </a:r>
            <a:r>
              <a:rPr lang="pt-BR" dirty="0" err="1"/>
              <a:t>Only</a:t>
            </a:r>
            <a:r>
              <a:rPr lang="pt-BR" dirty="0"/>
              <a:t> File)</a:t>
            </a:r>
            <a:endParaRPr lang="en-US" dirty="0"/>
          </a:p>
        </p:txBody>
      </p:sp>
      <p:sp>
        <p:nvSpPr>
          <p:cNvPr id="4" name="Rounded Rectangle 3"/>
          <p:cNvSpPr/>
          <p:nvPr/>
        </p:nvSpPr>
        <p:spPr>
          <a:xfrm>
            <a:off x="1745206" y="1760982"/>
            <a:ext cx="1622717" cy="122557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sym typeface="Arial"/>
              </a:rPr>
              <a:t>Dados no </a:t>
            </a:r>
          </a:p>
          <a:p>
            <a:pPr algn="ctr" defTabSz="914217" eaLnBrk="1" fontAlgn="auto" hangingPunct="1">
              <a:spcBef>
                <a:spcPts val="0"/>
              </a:spcBef>
              <a:spcAft>
                <a:spcPts val="0"/>
              </a:spcAft>
              <a:buClr>
                <a:srgbClr val="000000"/>
              </a:buClr>
            </a:pPr>
            <a:r>
              <a:rPr lang="pt-BR" sz="1400" b="0" i="0" kern="0" dirty="0" err="1">
                <a:solidFill>
                  <a:srgbClr val="000000"/>
                </a:solidFill>
                <a:latin typeface="Arial"/>
                <a:sym typeface="Arial"/>
              </a:rPr>
              <a:t>ReDis</a:t>
            </a:r>
            <a:endParaRPr lang="en-US" sz="1400" b="0" i="0" kern="0" dirty="0">
              <a:solidFill>
                <a:srgbClr val="000000"/>
              </a:solidFill>
              <a:latin typeface="Arial"/>
              <a:sym typeface="Arial"/>
            </a:endParaRPr>
          </a:p>
        </p:txBody>
      </p:sp>
      <p:sp>
        <p:nvSpPr>
          <p:cNvPr id="6" name="Flowchart: Magnetic Disk 5"/>
          <p:cNvSpPr/>
          <p:nvPr/>
        </p:nvSpPr>
        <p:spPr>
          <a:xfrm>
            <a:off x="5343457" y="1683037"/>
            <a:ext cx="2553133" cy="2108724"/>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endParaRPr lang="en-US" sz="1400" b="0" i="0" kern="0" dirty="0">
              <a:solidFill>
                <a:srgbClr val="000000"/>
              </a:solidFill>
              <a:latin typeface="Arial"/>
              <a:sym typeface="Arial"/>
            </a:endParaRPr>
          </a:p>
        </p:txBody>
      </p:sp>
      <p:sp>
        <p:nvSpPr>
          <p:cNvPr id="9" name="Flowchart: Document 8"/>
          <p:cNvSpPr/>
          <p:nvPr/>
        </p:nvSpPr>
        <p:spPr>
          <a:xfrm>
            <a:off x="5801109" y="2307168"/>
            <a:ext cx="1637828" cy="105683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i="0" kern="0" dirty="0" err="1">
                <a:solidFill>
                  <a:srgbClr val="000000"/>
                </a:solidFill>
                <a:latin typeface="Arial"/>
                <a:sym typeface="Arial"/>
              </a:rPr>
              <a:t>Appendonly.aof</a:t>
            </a:r>
            <a:endParaRPr lang="en-US" sz="1400" i="0" kern="0" dirty="0">
              <a:solidFill>
                <a:srgbClr val="000000"/>
              </a:solidFill>
              <a:latin typeface="Arial"/>
              <a:sym typeface="Arial"/>
            </a:endParaRPr>
          </a:p>
        </p:txBody>
      </p:sp>
      <p:cxnSp>
        <p:nvCxnSpPr>
          <p:cNvPr id="11" name="Straight Arrow Connector 10"/>
          <p:cNvCxnSpPr>
            <a:endCxn id="9" idx="1"/>
          </p:cNvCxnSpPr>
          <p:nvPr/>
        </p:nvCxnSpPr>
        <p:spPr>
          <a:xfrm>
            <a:off x="3367923" y="2818310"/>
            <a:ext cx="2433187" cy="17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58715" y="3029074"/>
            <a:ext cx="2779445"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Comando de alteração de dados</a:t>
            </a:r>
            <a:endParaRPr lang="en-US" sz="1400" b="0" i="0" kern="0" dirty="0">
              <a:solidFill>
                <a:srgbClr val="000000"/>
              </a:solidFill>
              <a:latin typeface="Arial"/>
              <a:cs typeface="Arial"/>
              <a:sym typeface="Arial"/>
            </a:endParaRPr>
          </a:p>
        </p:txBody>
      </p:sp>
      <p:sp>
        <p:nvSpPr>
          <p:cNvPr id="15" name="TextBox 14"/>
          <p:cNvSpPr txBox="1"/>
          <p:nvPr/>
        </p:nvSpPr>
        <p:spPr>
          <a:xfrm>
            <a:off x="3557853" y="2519222"/>
            <a:ext cx="1606251" cy="307724"/>
          </a:xfrm>
          <a:prstGeom prst="rect">
            <a:avLst/>
          </a:prstGeom>
          <a:noFill/>
        </p:spPr>
        <p:txBody>
          <a:bodyPr wrap="none" rtlCol="0">
            <a:spAutoFit/>
          </a:bodyPr>
          <a:lstStyle/>
          <a:p>
            <a:pPr defTabSz="914217" eaLnBrk="1" fontAlgn="auto" hangingPunct="1">
              <a:spcBef>
                <a:spcPts val="0"/>
              </a:spcBef>
              <a:spcAft>
                <a:spcPts val="0"/>
              </a:spcAft>
              <a:buClr>
                <a:srgbClr val="000000"/>
              </a:buClr>
            </a:pPr>
            <a:r>
              <a:rPr lang="pt-BR" sz="1400" b="0" i="0" kern="0" dirty="0">
                <a:solidFill>
                  <a:srgbClr val="000000"/>
                </a:solidFill>
                <a:latin typeface="Arial"/>
                <a:cs typeface="Arial"/>
                <a:sym typeface="Arial"/>
              </a:rPr>
              <a:t>Log de comandos</a:t>
            </a:r>
            <a:endParaRPr lang="en-US" sz="1400" b="0" i="0" kern="0" dirty="0">
              <a:solidFill>
                <a:srgbClr val="000000"/>
              </a:solidFill>
              <a:latin typeface="Arial"/>
              <a:cs typeface="Arial"/>
              <a:sym typeface="Arial"/>
            </a:endParaRPr>
          </a:p>
        </p:txBody>
      </p:sp>
      <p:sp>
        <p:nvSpPr>
          <p:cNvPr id="16" name="Content Placeholder 2"/>
          <p:cNvSpPr txBox="1">
            <a:spLocks/>
          </p:cNvSpPr>
          <p:nvPr/>
        </p:nvSpPr>
        <p:spPr bwMode="auto">
          <a:xfrm>
            <a:off x="444423" y="4849089"/>
            <a:ext cx="8351837" cy="1699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59" tIns="46030" rIns="92059" bIns="46030" numCol="1" anchor="t" anchorCtr="0" compatLnSpc="1">
            <a:prstTxWarp prst="textNoShape">
              <a:avLst/>
            </a:prstTxWarp>
          </a:bodyPr>
          <a:lstStyle>
            <a:lvl1pPr marL="342900" indent="-342900" algn="l" rtl="0" eaLnBrk="0" fontAlgn="base" hangingPunct="0">
              <a:spcBef>
                <a:spcPct val="20000"/>
              </a:spcBef>
              <a:spcAft>
                <a:spcPct val="0"/>
              </a:spcAft>
              <a:buClr>
                <a:srgbClr val="FC0128"/>
              </a:buClr>
              <a:buSzPct val="100000"/>
              <a:buFont typeface="Wingdings" panose="05000000000000000000" pitchFamily="2" charset="2"/>
              <a:buChar char="ü"/>
              <a:defRPr sz="2400">
                <a:solidFill>
                  <a:schemeClr val="tx1"/>
                </a:solidFill>
                <a:latin typeface="+mj-lt"/>
                <a:ea typeface="+mn-ea"/>
                <a:cs typeface="+mn-cs"/>
              </a:defRPr>
            </a:lvl1pPr>
            <a:lvl2pPr marL="742950" indent="-285750" algn="l" rtl="0" eaLnBrk="0" fontAlgn="base" hangingPunct="0">
              <a:spcBef>
                <a:spcPct val="20000"/>
              </a:spcBef>
              <a:spcAft>
                <a:spcPct val="0"/>
              </a:spcAft>
              <a:buClr>
                <a:srgbClr val="FC0128"/>
              </a:buClr>
              <a:buSzPct val="100000"/>
              <a:buFont typeface="Wingdings" panose="05000000000000000000" pitchFamily="2" charset="2"/>
              <a:buChar char="§"/>
              <a:defRPr sz="2000">
                <a:solidFill>
                  <a:schemeClr val="tx1"/>
                </a:solidFill>
                <a:latin typeface="+mj-lt"/>
              </a:defRPr>
            </a:lvl2pPr>
            <a:lvl3pPr marL="1143000" indent="-228600" algn="l" rtl="0" eaLnBrk="0" fontAlgn="base" hangingPunct="0">
              <a:spcBef>
                <a:spcPct val="20000"/>
              </a:spcBef>
              <a:spcAft>
                <a:spcPct val="0"/>
              </a:spcAft>
              <a:buClr>
                <a:srgbClr val="FC0128"/>
              </a:buClr>
              <a:buSzPct val="100000"/>
              <a:buChar char="•"/>
              <a:defRPr>
                <a:solidFill>
                  <a:schemeClr val="tx1"/>
                </a:solidFill>
                <a:latin typeface="+mj-lt"/>
              </a:defRPr>
            </a:lvl3pPr>
            <a:lvl4pPr marL="1600200" indent="-228600" algn="l" rtl="0" eaLnBrk="0" fontAlgn="base" hangingPunct="0">
              <a:spcBef>
                <a:spcPct val="20000"/>
              </a:spcBef>
              <a:spcAft>
                <a:spcPct val="0"/>
              </a:spcAft>
              <a:buClr>
                <a:srgbClr val="FC0128"/>
              </a:buClr>
              <a:buSzPct val="100000"/>
              <a:buFont typeface="Wingdings" panose="05000000000000000000" pitchFamily="2" charset="2"/>
              <a:buChar char="û"/>
              <a:defRPr sz="1600">
                <a:solidFill>
                  <a:schemeClr val="tx1"/>
                </a:solidFill>
                <a:latin typeface="+mj-lt"/>
              </a:defRPr>
            </a:lvl4pPr>
            <a:lvl5pPr marL="2057400" indent="-228600" algn="l" rtl="0" eaLnBrk="0" fontAlgn="base" hangingPunct="0">
              <a:spcBef>
                <a:spcPct val="20000"/>
              </a:spcBef>
              <a:spcAft>
                <a:spcPct val="0"/>
              </a:spcAft>
              <a:buClr>
                <a:srgbClr val="FC0128"/>
              </a:buClr>
              <a:buSzPct val="100000"/>
              <a:buFont typeface="Wingdings" panose="05000000000000000000" pitchFamily="2" charset="2"/>
              <a:buChar char="F"/>
              <a:defRPr sz="1200">
                <a:solidFill>
                  <a:schemeClr val="tx1"/>
                </a:solidFill>
                <a:latin typeface="+mj-lt"/>
              </a:defRPr>
            </a:lvl5pPr>
            <a:lvl6pPr marL="25146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6pPr>
            <a:lvl7pPr marL="29718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7pPr>
            <a:lvl8pPr marL="34290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8pPr>
            <a:lvl9pPr marL="3886200" indent="-228600" algn="l" rtl="0" eaLnBrk="0" fontAlgn="base" hangingPunct="0">
              <a:spcBef>
                <a:spcPct val="20000"/>
              </a:spcBef>
              <a:spcAft>
                <a:spcPct val="0"/>
              </a:spcAft>
              <a:buClr>
                <a:srgbClr val="FC0128"/>
              </a:buClr>
              <a:buSzPct val="100000"/>
              <a:buFont typeface="Wingdings" pitchFamily="2" charset="2"/>
              <a:buChar char="F"/>
              <a:defRPr sz="1200">
                <a:solidFill>
                  <a:schemeClr val="tx1"/>
                </a:solidFill>
                <a:latin typeface="+mn-lt"/>
              </a:defRPr>
            </a:lvl9pPr>
          </a:lstStyle>
          <a:p>
            <a:pPr marL="0" indent="0" defTabSz="914217">
              <a:buNone/>
              <a:defRPr/>
            </a:pPr>
            <a:r>
              <a:rPr lang="pt-BR" sz="2000" i="0" kern="0" dirty="0">
                <a:solidFill>
                  <a:srgbClr val="000000"/>
                </a:solidFill>
                <a:latin typeface="Arial"/>
                <a:sym typeface="Arial"/>
              </a:rPr>
              <a:t>Momento do </a:t>
            </a:r>
            <a:r>
              <a:rPr lang="pt-BR" sz="2000" i="0" kern="0" dirty="0" err="1">
                <a:solidFill>
                  <a:srgbClr val="000000"/>
                </a:solidFill>
                <a:latin typeface="Arial"/>
                <a:sym typeface="Arial"/>
              </a:rPr>
              <a:t>Check</a:t>
            </a:r>
            <a:r>
              <a:rPr lang="pt-BR" sz="2000" i="0" kern="0" dirty="0">
                <a:solidFill>
                  <a:srgbClr val="000000"/>
                </a:solidFill>
                <a:latin typeface="Arial"/>
                <a:sym typeface="Arial"/>
              </a:rPr>
              <a:t> Point AOF</a:t>
            </a:r>
          </a:p>
          <a:p>
            <a:pPr marL="342831" indent="-342831" defTabSz="914217">
              <a:defRPr/>
            </a:pPr>
            <a:endParaRPr lang="pt-BR" sz="1050" b="0" i="0" kern="0" dirty="0">
              <a:solidFill>
                <a:srgbClr val="000000"/>
              </a:solidFill>
              <a:latin typeface="Arial"/>
              <a:sym typeface="Arial"/>
            </a:endParaRPr>
          </a:p>
          <a:p>
            <a:pPr marL="342831" indent="-342831" defTabSz="914217"/>
            <a:r>
              <a:rPr lang="pt-BR" sz="2000" b="0" i="0" kern="0" dirty="0">
                <a:solidFill>
                  <a:srgbClr val="000000"/>
                </a:solidFill>
                <a:latin typeface="Arial"/>
                <a:sym typeface="Arial"/>
              </a:rPr>
              <a:t>Quantidade de espaço em disco;</a:t>
            </a:r>
          </a:p>
          <a:p>
            <a:pPr marL="342831" indent="-342831" defTabSz="914217"/>
            <a:r>
              <a:rPr lang="pt-BR" sz="2000" b="0" i="0" kern="0" dirty="0">
                <a:solidFill>
                  <a:srgbClr val="000000"/>
                </a:solidFill>
                <a:latin typeface="Arial"/>
                <a:sym typeface="Arial"/>
              </a:rPr>
              <a:t>Tempo de reinicialização seja mais lento que no modelo RDB;</a:t>
            </a:r>
            <a:endParaRPr lang="pt-BR" sz="1050" b="0" i="0" kern="0" dirty="0">
              <a:solidFill>
                <a:srgbClr val="000000"/>
              </a:solidFill>
              <a:latin typeface="Arial"/>
              <a:sym typeface="Arial"/>
            </a:endParaRPr>
          </a:p>
        </p:txBody>
      </p:sp>
      <p:sp>
        <p:nvSpPr>
          <p:cNvPr id="17" name="Rounded Rectangle 16"/>
          <p:cNvSpPr/>
          <p:nvPr/>
        </p:nvSpPr>
        <p:spPr>
          <a:xfrm>
            <a:off x="1749730" y="3363999"/>
            <a:ext cx="1622717" cy="757832"/>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eaLnBrk="1" fontAlgn="auto" hangingPunct="1">
              <a:spcBef>
                <a:spcPts val="0"/>
              </a:spcBef>
              <a:spcAft>
                <a:spcPts val="0"/>
              </a:spcAft>
              <a:buClr>
                <a:srgbClr val="000000"/>
              </a:buClr>
            </a:pPr>
            <a:r>
              <a:rPr lang="pt-BR" sz="1400" b="0" i="0" kern="0" dirty="0">
                <a:solidFill>
                  <a:srgbClr val="000000"/>
                </a:solidFill>
                <a:latin typeface="Arial"/>
                <a:sym typeface="Arial"/>
              </a:rPr>
              <a:t>Maquina Cliente</a:t>
            </a:r>
            <a:endParaRPr lang="en-US" sz="1400" b="0" i="0" kern="0" dirty="0">
              <a:solidFill>
                <a:srgbClr val="000000"/>
              </a:solidFill>
              <a:latin typeface="Arial"/>
              <a:sym typeface="Arial"/>
            </a:endParaRPr>
          </a:p>
        </p:txBody>
      </p:sp>
      <p:cxnSp>
        <p:nvCxnSpPr>
          <p:cNvPr id="18" name="Straight Arrow Connector 17"/>
          <p:cNvCxnSpPr>
            <a:stCxn id="17" idx="0"/>
            <a:endCxn id="4" idx="2"/>
          </p:cNvCxnSpPr>
          <p:nvPr/>
        </p:nvCxnSpPr>
        <p:spPr>
          <a:xfrm flipH="1" flipV="1">
            <a:off x="2556565" y="2986558"/>
            <a:ext cx="4523" cy="37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687645"/>
      </p:ext>
    </p:extLst>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Default Design">
      <a:majorFont>
        <a:latin typeface="Arial"/>
        <a:ea typeface=""/>
        <a:cs typeface=""/>
      </a:majorFont>
      <a:minorFont>
        <a:latin typeface="Square721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bg2"/>
          </a:solidFill>
          <a:prstDash val="solid"/>
          <a:round/>
          <a:headEnd type="none" w="med" len="med"/>
          <a:tailEnd type="none" w="med" len="med"/>
        </a:ln>
        <a:effectLst/>
      </a:spPr>
      <a:bodyPr vert="horz" wrap="none" lIns="91440" tIns="45720" rIns="9144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1" u="none" strike="noStrike" cap="none" normalizeH="0" baseline="0" smtClean="0">
            <a:ln>
              <a:noFill/>
            </a:ln>
            <a:solidFill>
              <a:schemeClr val="bg2"/>
            </a:solidFill>
            <a:effectLst/>
            <a:latin typeface="Square721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FFFF"/>
        </a:dk1>
        <a:lt1>
          <a:srgbClr val="FFFFFF"/>
        </a:lt1>
        <a:dk2>
          <a:srgbClr val="FFFFFF"/>
        </a:dk2>
        <a:lt2>
          <a:srgbClr val="000000"/>
        </a:lt2>
        <a:accent1>
          <a:srgbClr val="C0C000"/>
        </a:accent1>
        <a:accent2>
          <a:srgbClr val="FF8000"/>
        </a:accent2>
        <a:accent3>
          <a:srgbClr val="FFFFFF"/>
        </a:accent3>
        <a:accent4>
          <a:srgbClr val="DADADA"/>
        </a:accent4>
        <a:accent5>
          <a:srgbClr val="DCDCAA"/>
        </a:accent5>
        <a:accent6>
          <a:srgbClr val="E77300"/>
        </a:accent6>
        <a:hlink>
          <a:srgbClr val="C000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
      <a:dk1>
        <a:srgbClr val="000000"/>
      </a:dk1>
      <a:lt1>
        <a:srgbClr val="FFFFFF"/>
      </a:lt1>
      <a:dk2>
        <a:srgbClr val="FFFFCC"/>
      </a:dk2>
      <a:lt2>
        <a:srgbClr val="FFFFFF"/>
      </a:lt2>
      <a:accent1>
        <a:srgbClr val="C0C000"/>
      </a:accent1>
      <a:accent2>
        <a:srgbClr val="FF8000"/>
      </a:accent2>
      <a:accent3>
        <a:srgbClr val="FFFFE2"/>
      </a:accent3>
      <a:accent4>
        <a:srgbClr val="DADADA"/>
      </a:accent4>
      <a:accent5>
        <a:srgbClr val="DCDCAA"/>
      </a:accent5>
      <a:accent6>
        <a:srgbClr val="E77300"/>
      </a:accent6>
      <a:hlink>
        <a:srgbClr val="C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Slides_TECH_2018_02.potx" id="{EBED69CD-F434-410C-9A17-C39C4A7DD22C}" vid="{0FEA6211-248B-4A1A-8BBA-F47A2F72D556}"/>
    </a:ext>
  </a:extLst>
</a:theme>
</file>

<file path=ppt/theme/theme4.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966</TotalTime>
  <Words>15489</Words>
  <Application>Microsoft Office PowerPoint</Application>
  <PresentationFormat>Papel Carta (216 x 279 mm)</PresentationFormat>
  <Paragraphs>1682</Paragraphs>
  <Slides>112</Slides>
  <Notes>101</Notes>
  <HiddenSlides>0</HiddenSlides>
  <MMClips>0</MMClips>
  <ScaleCrop>false</ScaleCrop>
  <HeadingPairs>
    <vt:vector size="8" baseType="variant">
      <vt:variant>
        <vt:lpstr>Fontes usadas</vt:lpstr>
      </vt:variant>
      <vt:variant>
        <vt:i4>11</vt:i4>
      </vt:variant>
      <vt:variant>
        <vt:lpstr>Tema</vt:lpstr>
      </vt:variant>
      <vt:variant>
        <vt:i4>3</vt:i4>
      </vt:variant>
      <vt:variant>
        <vt:lpstr>Servidores OLE inseridos</vt:lpstr>
      </vt:variant>
      <vt:variant>
        <vt:i4>1</vt:i4>
      </vt:variant>
      <vt:variant>
        <vt:lpstr>Títulos de slides</vt:lpstr>
      </vt:variant>
      <vt:variant>
        <vt:i4>112</vt:i4>
      </vt:variant>
    </vt:vector>
  </HeadingPairs>
  <TitlesOfParts>
    <vt:vector size="127" baseType="lpstr">
      <vt:lpstr>Arial</vt:lpstr>
      <vt:lpstr>Arial Black</vt:lpstr>
      <vt:lpstr>Arial Narrow</vt:lpstr>
      <vt:lpstr>Calibri</vt:lpstr>
      <vt:lpstr>Calibri Light</vt:lpstr>
      <vt:lpstr>Gotham-Bold</vt:lpstr>
      <vt:lpstr>Lucida Sans Unicode</vt:lpstr>
      <vt:lpstr>Noto Sans Symbols</vt:lpstr>
      <vt:lpstr>Square721 BT</vt:lpstr>
      <vt:lpstr>Times New Roman</vt:lpstr>
      <vt:lpstr>Wingdings</vt:lpstr>
      <vt:lpstr>Default Design</vt:lpstr>
      <vt:lpstr>2_Default Design</vt:lpstr>
      <vt:lpstr>1_Tema do Office</vt:lpstr>
      <vt:lpstr>CorelDRAW.Graphic.10</vt:lpstr>
      <vt:lpstr>MBA em IA  Arquitetura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ReDis: Data Types</vt:lpstr>
      <vt:lpstr>ReDis: Chaves</vt:lpstr>
      <vt:lpstr>ReDis: Trabalhando com Strings</vt:lpstr>
      <vt:lpstr>Apresentação do PowerPoint</vt:lpstr>
      <vt:lpstr>ReDis: Comandos SET</vt:lpstr>
      <vt:lpstr>ReDis: Comando SETRANGE</vt:lpstr>
      <vt:lpstr>ReDis: Comando APPEND</vt:lpstr>
      <vt:lpstr>ReDis: Comandos SETBIT / GETBIT (bitmaps)</vt:lpstr>
      <vt:lpstr>ReDis: Comandos INCR / INCRBY</vt:lpstr>
      <vt:lpstr>ReDis: Comando INCR</vt:lpstr>
      <vt:lpstr>ReDis: Comandos TYPE e DEL</vt:lpstr>
      <vt:lpstr>ReDis: Tempo de Duração de um Key-Value</vt:lpstr>
      <vt:lpstr>ReDis: Tempo de Duração de um Key-Value</vt:lpstr>
      <vt:lpstr>Apresentação do PowerPoint</vt:lpstr>
      <vt:lpstr>ReDis: Trabalhando com Sets</vt:lpstr>
      <vt:lpstr>ReDis: Comando SADD</vt:lpstr>
      <vt:lpstr>ReDis: Comandos SUNION, SDIFF, SINTER</vt:lpstr>
      <vt:lpstr>ReDis: Comando SISMEMBER</vt:lpstr>
      <vt:lpstr>ReDis: Comando SPOP</vt:lpstr>
      <vt:lpstr>ReDis: Outros Comando SET</vt:lpstr>
      <vt:lpstr>Apresentação do PowerPoint</vt:lpstr>
      <vt:lpstr>ReDis: Trabalhando com Sets Ordenados</vt:lpstr>
      <vt:lpstr>ReDis: Comando ZADD</vt:lpstr>
      <vt:lpstr>ReDis: Comando ZADD</vt:lpstr>
      <vt:lpstr>ReDis: Comando ZRANGE</vt:lpstr>
      <vt:lpstr>ReDis: Comando ZRANGE</vt:lpstr>
      <vt:lpstr>ReDis: Comando ZRANGEBYSCORE</vt:lpstr>
      <vt:lpstr>ReDis: Comando ZRANGEBYSCORE</vt:lpstr>
      <vt:lpstr>ReDis: Comando ZRANK</vt:lpstr>
      <vt:lpstr>ReDis: Outros Comando Sorted SETs</vt:lpstr>
      <vt:lpstr>Apresentação do PowerPoint</vt:lpstr>
      <vt:lpstr>ReDis: Trabalhando com Listas</vt:lpstr>
      <vt:lpstr>ReDis: Comandos LPUSH &amp; RPUSH</vt:lpstr>
      <vt:lpstr>ReDis: Comandos RPUSH, LRANGE</vt:lpstr>
      <vt:lpstr>ReDis: Comandos LPOP &amp; RPOP</vt:lpstr>
      <vt:lpstr>ReDis: Comandos LTRIM</vt:lpstr>
      <vt:lpstr>ReDis: Listas Capped</vt:lpstr>
      <vt:lpstr>ReDis: Outros Comando LISTs</vt:lpstr>
      <vt:lpstr>Apresentação do PowerPoint</vt:lpstr>
      <vt:lpstr>ReDis: Trabalhando com Hashs</vt:lpstr>
      <vt:lpstr>ReDis: Comandos HMSET, HGET, HGETALL</vt:lpstr>
      <vt:lpstr>ReDis: Comando HMGET</vt:lpstr>
      <vt:lpstr>ReDis: Comando HINCRBY</vt:lpstr>
      <vt:lpstr>ReDis: Outros Comando HASHs</vt:lpstr>
      <vt:lpstr>Apresentação do PowerPoint</vt:lpstr>
      <vt:lpstr>ReDis: Trabalhando com Bitmaps</vt:lpstr>
      <vt:lpstr>ReDis: Operando com Bitmaps</vt:lpstr>
      <vt:lpstr>ReDis: Operando com Bitmaps</vt:lpstr>
      <vt:lpstr>Apresentação do PowerPoint</vt:lpstr>
      <vt:lpstr>ReDis: Trabalhando com Dados Geo</vt:lpstr>
      <vt:lpstr>ReDis: Operando com Geográficos</vt:lpstr>
      <vt:lpstr>ReDis: Operando com Geográficos</vt:lpstr>
      <vt:lpstr>Apresentação do PowerPoint</vt:lpstr>
      <vt:lpstr>ReDis: O que é?</vt:lpstr>
      <vt:lpstr>ReDis: Tecnologia Embarcada</vt:lpstr>
      <vt:lpstr>ReDis: Data Path &amp; Clustering</vt:lpstr>
      <vt:lpstr>ReDis: Garantia de Consistência e Performance</vt:lpstr>
      <vt:lpstr>ReDis: Características</vt:lpstr>
      <vt:lpstr>ReDis: Comparativo com Hadoop</vt:lpstr>
      <vt:lpstr>Apresentação do PowerPoint</vt:lpstr>
      <vt:lpstr>ReDis: Comparativo com Hadoop (Master/Slave)</vt:lpstr>
      <vt:lpstr>ReDis: Comparativo com Hadoop (Master/Slave)</vt:lpstr>
      <vt:lpstr>ReDis: Comparativo com Hadoop</vt:lpstr>
      <vt:lpstr>Apresentação do PowerPoint</vt:lpstr>
      <vt:lpstr>Modelo de Dados</vt:lpstr>
      <vt:lpstr>Apresentação do PowerPoint</vt:lpstr>
      <vt:lpstr>Apresentação do PowerPoint</vt:lpstr>
      <vt:lpstr>Apresentação do PowerPoint</vt:lpstr>
      <vt:lpstr>Apresentação do PowerPoint</vt:lpstr>
      <vt:lpstr>Comparativo de Tecnologias</vt:lpstr>
      <vt:lpstr>Apresentação do PowerPoint</vt:lpstr>
      <vt:lpstr>ReDis: Macro Arquitetura</vt:lpstr>
      <vt:lpstr>ReDis: Macro View </vt:lpstr>
      <vt:lpstr>ReDis: Macro Arquitetura</vt:lpstr>
      <vt:lpstr>ReDis: RDB - Snapshot</vt:lpstr>
      <vt:lpstr>ReDis: AOF (Append Only File)</vt:lpstr>
      <vt:lpstr>ReDis: Replicação</vt:lpstr>
      <vt:lpstr>ReDis: Cluster &amp; HA</vt:lpstr>
      <vt:lpstr>Apresentação do PowerPoint</vt:lpstr>
      <vt:lpstr>ReDis: Pré Requisitos</vt:lpstr>
      <vt:lpstr>ReDis: Instale o Banco de Dados</vt:lpstr>
      <vt:lpstr>ReDis: Instale o Banco de Dados</vt:lpstr>
      <vt:lpstr>ReDis: Instale o Banco de Dados</vt:lpstr>
      <vt:lpstr>ReDis: Configuração do Banco de Dados</vt:lpstr>
      <vt:lpstr>ReDis: Configuração do Banco de Dados</vt:lpstr>
      <vt:lpstr>ReDis: Configuração do Banco de Dados</vt:lpstr>
      <vt:lpstr>ReDis: Tuning Básico do Banco de Dados</vt:lpstr>
      <vt:lpstr>ReDis: Iniciando trabalho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3</dc:title>
  <dc:creator>Jorge Luiz Surian</dc:creator>
  <cp:lastModifiedBy>Windows User</cp:lastModifiedBy>
  <cp:revision>21</cp:revision>
  <dcterms:created xsi:type="dcterms:W3CDTF">2018-08-26T15:56:07Z</dcterms:created>
  <dcterms:modified xsi:type="dcterms:W3CDTF">2018-12-15T17:35:17Z</dcterms:modified>
</cp:coreProperties>
</file>